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37"/>
  </p:notesMasterIdLst>
  <p:handoutMasterIdLst>
    <p:handoutMasterId r:id="rId38"/>
  </p:handoutMasterIdLst>
  <p:sldIdLst>
    <p:sldId id="256" r:id="rId2"/>
    <p:sldId id="339" r:id="rId3"/>
    <p:sldId id="346" r:id="rId4"/>
    <p:sldId id="338" r:id="rId5"/>
    <p:sldId id="341" r:id="rId6"/>
    <p:sldId id="367" r:id="rId7"/>
    <p:sldId id="370" r:id="rId8"/>
    <p:sldId id="371" r:id="rId9"/>
    <p:sldId id="342" r:id="rId10"/>
    <p:sldId id="343" r:id="rId11"/>
    <p:sldId id="344" r:id="rId12"/>
    <p:sldId id="345" r:id="rId13"/>
    <p:sldId id="366" r:id="rId14"/>
    <p:sldId id="368" r:id="rId15"/>
    <p:sldId id="323" r:id="rId16"/>
    <p:sldId id="324" r:id="rId17"/>
    <p:sldId id="347" r:id="rId18"/>
    <p:sldId id="349" r:id="rId19"/>
    <p:sldId id="363" r:id="rId20"/>
    <p:sldId id="350" r:id="rId21"/>
    <p:sldId id="351" r:id="rId22"/>
    <p:sldId id="352" r:id="rId23"/>
    <p:sldId id="369" r:id="rId24"/>
    <p:sldId id="373" r:id="rId25"/>
    <p:sldId id="355" r:id="rId26"/>
    <p:sldId id="356" r:id="rId27"/>
    <p:sldId id="357" r:id="rId28"/>
    <p:sldId id="358" r:id="rId29"/>
    <p:sldId id="359" r:id="rId30"/>
    <p:sldId id="360" r:id="rId31"/>
    <p:sldId id="362" r:id="rId32"/>
    <p:sldId id="365" r:id="rId33"/>
    <p:sldId id="364" r:id="rId34"/>
    <p:sldId id="372" r:id="rId35"/>
    <p:sldId id="32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4F3F1"/>
    <a:srgbClr val="FFFF66"/>
    <a:srgbClr val="000000"/>
    <a:srgbClr val="FFCCCC"/>
    <a:srgbClr val="FF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85185" autoAdjust="0"/>
  </p:normalViewPr>
  <p:slideViewPr>
    <p:cSldViewPr snapToGrid="0">
      <p:cViewPr>
        <p:scale>
          <a:sx n="50" d="100"/>
          <a:sy n="50" d="100"/>
        </p:scale>
        <p:origin x="912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0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2" y="1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B2F4AB-318E-4C93-82D9-8447654E1A7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00D714-8082-4197-82E5-89804E760BAC}">
      <dgm:prSet phldrT="[Text]"/>
      <dgm:spPr/>
      <dgm:t>
        <a:bodyPr/>
        <a:lstStyle/>
        <a:p>
          <a:r>
            <a:rPr lang="en-US" dirty="0" smtClean="0"/>
            <a:t>Cost Effectiveness Analysis</a:t>
          </a:r>
          <a:endParaRPr lang="en-US" dirty="0"/>
        </a:p>
      </dgm:t>
    </dgm:pt>
    <dgm:pt modelId="{3A29F62F-22F2-43EE-B3DE-D41EC0FDA770}" type="parTrans" cxnId="{930DDD3A-FCBD-4115-9ECD-58B920D9CFA4}">
      <dgm:prSet/>
      <dgm:spPr/>
      <dgm:t>
        <a:bodyPr/>
        <a:lstStyle/>
        <a:p>
          <a:endParaRPr lang="en-US"/>
        </a:p>
      </dgm:t>
    </dgm:pt>
    <dgm:pt modelId="{7CD813FE-58B6-4BAD-80B2-452D8E414456}" type="sibTrans" cxnId="{930DDD3A-FCBD-4115-9ECD-58B920D9CFA4}">
      <dgm:prSet/>
      <dgm:spPr/>
      <dgm:t>
        <a:bodyPr/>
        <a:lstStyle/>
        <a:p>
          <a:endParaRPr lang="en-US"/>
        </a:p>
      </dgm:t>
    </dgm:pt>
    <dgm:pt modelId="{006B1810-31C7-4397-BA83-F4CFB060E750}">
      <dgm:prSet phldrT="[Text]"/>
      <dgm:spPr/>
      <dgm:t>
        <a:bodyPr/>
        <a:lstStyle/>
        <a:p>
          <a:r>
            <a:rPr lang="en-US" dirty="0" smtClean="0"/>
            <a:t>Population Dynamics</a:t>
          </a:r>
          <a:endParaRPr lang="en-US" dirty="0"/>
        </a:p>
      </dgm:t>
    </dgm:pt>
    <dgm:pt modelId="{A43ACB5F-A5E3-4E48-B060-D516AEE0FB69}" type="parTrans" cxnId="{402E28F5-24D7-49A4-AD3B-3106DB781568}">
      <dgm:prSet/>
      <dgm:spPr/>
      <dgm:t>
        <a:bodyPr/>
        <a:lstStyle/>
        <a:p>
          <a:endParaRPr lang="en-US"/>
        </a:p>
      </dgm:t>
    </dgm:pt>
    <dgm:pt modelId="{732E579D-4C1C-4862-B5C9-43B2ABC1A87B}" type="sibTrans" cxnId="{402E28F5-24D7-49A4-AD3B-3106DB781568}">
      <dgm:prSet/>
      <dgm:spPr/>
      <dgm:t>
        <a:bodyPr/>
        <a:lstStyle/>
        <a:p>
          <a:endParaRPr lang="en-US"/>
        </a:p>
      </dgm:t>
    </dgm:pt>
    <dgm:pt modelId="{26B2A5CE-44B8-4960-AC91-524F30A0CD64}">
      <dgm:prSet phldrT="[Text]"/>
      <dgm:spPr/>
      <dgm:t>
        <a:bodyPr/>
        <a:lstStyle/>
        <a:p>
          <a:r>
            <a:rPr lang="en-US" dirty="0" smtClean="0"/>
            <a:t>Transmission Model</a:t>
          </a:r>
          <a:endParaRPr lang="en-US" dirty="0"/>
        </a:p>
      </dgm:t>
    </dgm:pt>
    <dgm:pt modelId="{AF36A3A7-4E41-4C35-9C0E-8FC9A2DE6502}" type="sibTrans" cxnId="{418F65B8-53BE-48A8-AF93-0A75F0E06760}">
      <dgm:prSet/>
      <dgm:spPr/>
      <dgm:t>
        <a:bodyPr/>
        <a:lstStyle/>
        <a:p>
          <a:endParaRPr lang="en-US"/>
        </a:p>
      </dgm:t>
    </dgm:pt>
    <dgm:pt modelId="{10C59EA6-95B6-4829-B403-8F2D320D2403}" type="parTrans" cxnId="{418F65B8-53BE-48A8-AF93-0A75F0E06760}">
      <dgm:prSet/>
      <dgm:spPr/>
      <dgm:t>
        <a:bodyPr/>
        <a:lstStyle/>
        <a:p>
          <a:endParaRPr lang="en-US"/>
        </a:p>
      </dgm:t>
    </dgm:pt>
    <dgm:pt modelId="{47867AB2-5935-4B7E-946C-C13164D889D2}">
      <dgm:prSet phldrT="[Text]"/>
      <dgm:spPr/>
      <dgm:t>
        <a:bodyPr/>
        <a:lstStyle/>
        <a:p>
          <a:r>
            <a:rPr lang="en-US" dirty="0" smtClean="0"/>
            <a:t>Contact Mixing Patterns</a:t>
          </a:r>
          <a:endParaRPr lang="en-US" dirty="0"/>
        </a:p>
      </dgm:t>
    </dgm:pt>
    <dgm:pt modelId="{ABC6BC50-0DE5-4ACC-9F78-5C0E2796CC25}" type="parTrans" cxnId="{C4AE5DE1-DD93-4682-AFE9-91D5839C0B62}">
      <dgm:prSet/>
      <dgm:spPr/>
      <dgm:t>
        <a:bodyPr/>
        <a:lstStyle/>
        <a:p>
          <a:endParaRPr lang="en-US"/>
        </a:p>
      </dgm:t>
    </dgm:pt>
    <dgm:pt modelId="{DE6F47B5-856F-489C-9B8F-0343C0A334A7}" type="sibTrans" cxnId="{C4AE5DE1-DD93-4682-AFE9-91D5839C0B62}">
      <dgm:prSet/>
      <dgm:spPr/>
      <dgm:t>
        <a:bodyPr/>
        <a:lstStyle/>
        <a:p>
          <a:endParaRPr lang="en-US"/>
        </a:p>
      </dgm:t>
    </dgm:pt>
    <dgm:pt modelId="{9FAFB3A2-E4D8-4AFC-BD86-A1D02DE6C409}" type="pres">
      <dgm:prSet presAssocID="{0CB2F4AB-318E-4C93-82D9-8447654E1A7A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51F0BB01-A4C0-4FCA-9DAB-0F91079AC14C}" type="pres">
      <dgm:prSet presAssocID="{2400D714-8082-4197-82E5-89804E760BAC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A49B1B0E-0142-422D-A054-F9AC57DD2E37}" type="pres">
      <dgm:prSet presAssocID="{006B1810-31C7-4397-BA83-F4CFB060E750}" presName="Accent" presStyleLbl="node1" presStyleIdx="1" presStyleCnt="2"/>
      <dgm:spPr/>
    </dgm:pt>
    <dgm:pt modelId="{D8A5E32F-2F8D-4152-8278-00497412396E}" type="pres">
      <dgm:prSet presAssocID="{006B1810-31C7-4397-BA83-F4CFB060E750}" presName="Image1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444776C1-0967-4552-AA26-F91BB918343A}" type="pres">
      <dgm:prSet presAssocID="{006B1810-31C7-4397-BA83-F4CFB060E750}" presName="Child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A12F60-8443-4F92-83D7-09853C1BE26A}" type="pres">
      <dgm:prSet presAssocID="{26B2A5CE-44B8-4960-AC91-524F30A0CD64}" presName="Image2" presStyleCnt="0"/>
      <dgm:spPr/>
    </dgm:pt>
    <dgm:pt modelId="{B0D7719F-55E8-45F4-8AB4-DD4B2C507C33}" type="pres">
      <dgm:prSet presAssocID="{26B2A5CE-44B8-4960-AC91-524F30A0CD64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  <dgm:t>
        <a:bodyPr/>
        <a:lstStyle/>
        <a:p>
          <a:endParaRPr lang="en-US"/>
        </a:p>
      </dgm:t>
    </dgm:pt>
    <dgm:pt modelId="{37A30165-813D-46F0-A077-A74F0538899C}" type="pres">
      <dgm:prSet presAssocID="{26B2A5CE-44B8-4960-AC91-524F30A0CD64}" presName="Child2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718637-CABA-444F-B1F8-F61FF96A05A6}" type="pres">
      <dgm:prSet presAssocID="{47867AB2-5935-4B7E-946C-C13164D889D2}" presName="Image3" presStyleCnt="0"/>
      <dgm:spPr/>
    </dgm:pt>
    <dgm:pt modelId="{B3B8AAD5-6F34-4A30-9CD3-1F2217AF7417}" type="pres">
      <dgm:prSet presAssocID="{47867AB2-5935-4B7E-946C-C13164D889D2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8FFE496-D9EE-444E-B03C-A74A470DEE96}" type="pres">
      <dgm:prSet presAssocID="{47867AB2-5935-4B7E-946C-C13164D889D2}" presName="Child3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97ED18-7B95-490A-B375-C34CC96B1C37}" type="presOf" srcId="{006B1810-31C7-4397-BA83-F4CFB060E750}" destId="{444776C1-0967-4552-AA26-F91BB918343A}" srcOrd="0" destOrd="0" presId="urn:microsoft.com/office/officeart/2011/layout/RadialPictureList"/>
    <dgm:cxn modelId="{D2C27BD2-A679-4235-AF3B-62D3D6D20D1A}" type="presOf" srcId="{47867AB2-5935-4B7E-946C-C13164D889D2}" destId="{B8FFE496-D9EE-444E-B03C-A74A470DEE96}" srcOrd="0" destOrd="0" presId="urn:microsoft.com/office/officeart/2011/layout/RadialPictureList"/>
    <dgm:cxn modelId="{402E28F5-24D7-49A4-AD3B-3106DB781568}" srcId="{2400D714-8082-4197-82E5-89804E760BAC}" destId="{006B1810-31C7-4397-BA83-F4CFB060E750}" srcOrd="0" destOrd="0" parTransId="{A43ACB5F-A5E3-4E48-B060-D516AEE0FB69}" sibTransId="{732E579D-4C1C-4862-B5C9-43B2ABC1A87B}"/>
    <dgm:cxn modelId="{4E85E4B5-282C-4C48-85C8-8CB9B961A244}" type="presOf" srcId="{2400D714-8082-4197-82E5-89804E760BAC}" destId="{51F0BB01-A4C0-4FCA-9DAB-0F91079AC14C}" srcOrd="0" destOrd="0" presId="urn:microsoft.com/office/officeart/2011/layout/RadialPictureList"/>
    <dgm:cxn modelId="{C4AE5DE1-DD93-4682-AFE9-91D5839C0B62}" srcId="{2400D714-8082-4197-82E5-89804E760BAC}" destId="{47867AB2-5935-4B7E-946C-C13164D889D2}" srcOrd="2" destOrd="0" parTransId="{ABC6BC50-0DE5-4ACC-9F78-5C0E2796CC25}" sibTransId="{DE6F47B5-856F-489C-9B8F-0343C0A334A7}"/>
    <dgm:cxn modelId="{418F65B8-53BE-48A8-AF93-0A75F0E06760}" srcId="{2400D714-8082-4197-82E5-89804E760BAC}" destId="{26B2A5CE-44B8-4960-AC91-524F30A0CD64}" srcOrd="1" destOrd="0" parTransId="{10C59EA6-95B6-4829-B403-8F2D320D2403}" sibTransId="{AF36A3A7-4E41-4C35-9C0E-8FC9A2DE6502}"/>
    <dgm:cxn modelId="{93D2454E-3D95-4AE1-943B-5381A876862C}" type="presOf" srcId="{26B2A5CE-44B8-4960-AC91-524F30A0CD64}" destId="{37A30165-813D-46F0-A077-A74F0538899C}" srcOrd="0" destOrd="0" presId="urn:microsoft.com/office/officeart/2011/layout/RadialPictureList"/>
    <dgm:cxn modelId="{37D5675B-998D-45AC-AE76-11FA240F15A1}" type="presOf" srcId="{0CB2F4AB-318E-4C93-82D9-8447654E1A7A}" destId="{9FAFB3A2-E4D8-4AFC-BD86-A1D02DE6C409}" srcOrd="0" destOrd="0" presId="urn:microsoft.com/office/officeart/2011/layout/RadialPictureList"/>
    <dgm:cxn modelId="{930DDD3A-FCBD-4115-9ECD-58B920D9CFA4}" srcId="{0CB2F4AB-318E-4C93-82D9-8447654E1A7A}" destId="{2400D714-8082-4197-82E5-89804E760BAC}" srcOrd="0" destOrd="0" parTransId="{3A29F62F-22F2-43EE-B3DE-D41EC0FDA770}" sibTransId="{7CD813FE-58B6-4BAD-80B2-452D8E414456}"/>
    <dgm:cxn modelId="{D7FB7391-DB0E-4A79-BF90-C49CE1E221BB}" type="presParOf" srcId="{9FAFB3A2-E4D8-4AFC-BD86-A1D02DE6C409}" destId="{51F0BB01-A4C0-4FCA-9DAB-0F91079AC14C}" srcOrd="0" destOrd="0" presId="urn:microsoft.com/office/officeart/2011/layout/RadialPictureList"/>
    <dgm:cxn modelId="{BA35FA59-D3FD-4376-83A6-4B443E2C98BA}" type="presParOf" srcId="{9FAFB3A2-E4D8-4AFC-BD86-A1D02DE6C409}" destId="{A49B1B0E-0142-422D-A054-F9AC57DD2E37}" srcOrd="1" destOrd="0" presId="urn:microsoft.com/office/officeart/2011/layout/RadialPictureList"/>
    <dgm:cxn modelId="{27B0D65C-C1D2-4372-9424-6B8FD0663352}" type="presParOf" srcId="{9FAFB3A2-E4D8-4AFC-BD86-A1D02DE6C409}" destId="{D8A5E32F-2F8D-4152-8278-00497412396E}" srcOrd="2" destOrd="0" presId="urn:microsoft.com/office/officeart/2011/layout/RadialPictureList"/>
    <dgm:cxn modelId="{2B39C8AF-4EEE-4EE6-AB2E-B39A6A9B6EA0}" type="presParOf" srcId="{9FAFB3A2-E4D8-4AFC-BD86-A1D02DE6C409}" destId="{444776C1-0967-4552-AA26-F91BB918343A}" srcOrd="3" destOrd="0" presId="urn:microsoft.com/office/officeart/2011/layout/RadialPictureList"/>
    <dgm:cxn modelId="{656BCC5D-DBD3-4091-B68B-FEE1EBCB58F9}" type="presParOf" srcId="{9FAFB3A2-E4D8-4AFC-BD86-A1D02DE6C409}" destId="{C0A12F60-8443-4F92-83D7-09853C1BE26A}" srcOrd="4" destOrd="0" presId="urn:microsoft.com/office/officeart/2011/layout/RadialPictureList"/>
    <dgm:cxn modelId="{1E887C93-6847-4D90-A32E-42FB304AE7FE}" type="presParOf" srcId="{C0A12F60-8443-4F92-83D7-09853C1BE26A}" destId="{B0D7719F-55E8-45F4-8AB4-DD4B2C507C33}" srcOrd="0" destOrd="0" presId="urn:microsoft.com/office/officeart/2011/layout/RadialPictureList"/>
    <dgm:cxn modelId="{9A773DCB-F4FD-45E3-ABAF-757686B91B5B}" type="presParOf" srcId="{9FAFB3A2-E4D8-4AFC-BD86-A1D02DE6C409}" destId="{37A30165-813D-46F0-A077-A74F0538899C}" srcOrd="5" destOrd="0" presId="urn:microsoft.com/office/officeart/2011/layout/RadialPictureList"/>
    <dgm:cxn modelId="{818805CB-C028-4F5B-BC0C-C840734831CA}" type="presParOf" srcId="{9FAFB3A2-E4D8-4AFC-BD86-A1D02DE6C409}" destId="{5C718637-CABA-444F-B1F8-F61FF96A05A6}" srcOrd="6" destOrd="0" presId="urn:microsoft.com/office/officeart/2011/layout/RadialPictureList"/>
    <dgm:cxn modelId="{C8469656-4303-445B-A72B-CB0E3BA41B2E}" type="presParOf" srcId="{5C718637-CABA-444F-B1F8-F61FF96A05A6}" destId="{B3B8AAD5-6F34-4A30-9CD3-1F2217AF7417}" srcOrd="0" destOrd="0" presId="urn:microsoft.com/office/officeart/2011/layout/RadialPictureList"/>
    <dgm:cxn modelId="{D51DA803-38B1-4BE7-878F-B84C74097227}" type="presParOf" srcId="{9FAFB3A2-E4D8-4AFC-BD86-A1D02DE6C409}" destId="{B8FFE496-D9EE-444E-B03C-A74A470DEE96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BB01-A4C0-4FCA-9DAB-0F91079AC14C}">
      <dsp:nvSpPr>
        <dsp:cNvPr id="0" name=""/>
        <dsp:cNvSpPr/>
      </dsp:nvSpPr>
      <dsp:spPr>
        <a:xfrm>
          <a:off x="1436869" y="3257975"/>
          <a:ext cx="2786327" cy="27864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Cost Effectiveness Analysis</a:t>
          </a:r>
          <a:endParaRPr lang="en-US" sz="2600" kern="1200" dirty="0"/>
        </a:p>
      </dsp:txBody>
      <dsp:txXfrm>
        <a:off x="1844917" y="3666043"/>
        <a:ext cx="1970231" cy="1970329"/>
      </dsp:txXfrm>
    </dsp:sp>
    <dsp:sp modelId="{A49B1B0E-0142-422D-A054-F9AC57DD2E37}">
      <dsp:nvSpPr>
        <dsp:cNvPr id="0" name=""/>
        <dsp:cNvSpPr/>
      </dsp:nvSpPr>
      <dsp:spPr>
        <a:xfrm>
          <a:off x="0" y="1708703"/>
          <a:ext cx="5616776" cy="5855148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5E32F-2F8D-4152-8278-00497412396E}">
      <dsp:nvSpPr>
        <dsp:cNvPr id="0" name=""/>
        <dsp:cNvSpPr/>
      </dsp:nvSpPr>
      <dsp:spPr>
        <a:xfrm>
          <a:off x="4135785" y="2202292"/>
          <a:ext cx="1492645" cy="149306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776C1-0967-4552-AA26-F91BB918343A}">
      <dsp:nvSpPr>
        <dsp:cNvPr id="0" name=""/>
        <dsp:cNvSpPr/>
      </dsp:nvSpPr>
      <dsp:spPr>
        <a:xfrm>
          <a:off x="5741649" y="2226298"/>
          <a:ext cx="1997964" cy="144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600" kern="1200" dirty="0" smtClean="0"/>
            <a:t>Population Dynamics</a:t>
          </a:r>
          <a:endParaRPr lang="en-US" sz="2600" kern="1200" dirty="0"/>
        </a:p>
      </dsp:txBody>
      <dsp:txXfrm>
        <a:off x="5741649" y="2226298"/>
        <a:ext cx="1997964" cy="1445050"/>
      </dsp:txXfrm>
    </dsp:sp>
    <dsp:sp modelId="{B0D7719F-55E8-45F4-8AB4-DD4B2C507C33}">
      <dsp:nvSpPr>
        <dsp:cNvPr id="0" name=""/>
        <dsp:cNvSpPr/>
      </dsp:nvSpPr>
      <dsp:spPr>
        <a:xfrm>
          <a:off x="4712697" y="3900870"/>
          <a:ext cx="1492645" cy="149306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30165-813D-46F0-A077-A74F0538899C}">
      <dsp:nvSpPr>
        <dsp:cNvPr id="0" name=""/>
        <dsp:cNvSpPr/>
      </dsp:nvSpPr>
      <dsp:spPr>
        <a:xfrm>
          <a:off x="6326886" y="3921949"/>
          <a:ext cx="1997964" cy="144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600" kern="1200" dirty="0" smtClean="0"/>
            <a:t>Transmission Model</a:t>
          </a:r>
          <a:endParaRPr lang="en-US" sz="2600" kern="1200" dirty="0"/>
        </a:p>
      </dsp:txBody>
      <dsp:txXfrm>
        <a:off x="6326886" y="3921949"/>
        <a:ext cx="1997964" cy="1445050"/>
      </dsp:txXfrm>
    </dsp:sp>
    <dsp:sp modelId="{B3B8AAD5-6F34-4A30-9CD3-1F2217AF7417}">
      <dsp:nvSpPr>
        <dsp:cNvPr id="0" name=""/>
        <dsp:cNvSpPr/>
      </dsp:nvSpPr>
      <dsp:spPr>
        <a:xfrm>
          <a:off x="4135785" y="5623455"/>
          <a:ext cx="1492645" cy="149306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FFE496-D9EE-444E-B03C-A74A470DEE96}">
      <dsp:nvSpPr>
        <dsp:cNvPr id="0" name=""/>
        <dsp:cNvSpPr/>
      </dsp:nvSpPr>
      <dsp:spPr>
        <a:xfrm>
          <a:off x="5741649" y="5653902"/>
          <a:ext cx="1997964" cy="144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600" kern="1200" dirty="0" smtClean="0"/>
            <a:t>Contact Mixing Patterns</a:t>
          </a:r>
          <a:endParaRPr lang="en-US" sz="2600" kern="1200" dirty="0"/>
        </a:p>
      </dsp:txBody>
      <dsp:txXfrm>
        <a:off x="5741649" y="5653902"/>
        <a:ext cx="1997964" cy="1445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A2030-2502-4102-A1B2-72ECEA76DD84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26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49CF4-93CE-4461-B50B-6963A1CE2E4F}" type="datetimeFigureOut">
              <a:rPr lang="en-US" smtClean="0"/>
              <a:pPr/>
              <a:t>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2C476-D975-4667-B07A-B3E205972A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6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is stated</a:t>
            </a:r>
          </a:p>
          <a:p>
            <a:r>
              <a:rPr lang="en-US" dirty="0" smtClean="0"/>
              <a:t>We have</a:t>
            </a:r>
            <a:r>
              <a:rPr lang="en-US" baseline="0" dirty="0" smtClean="0"/>
              <a:t> 2 sub-aims: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is there a rise and to what magnitude?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What is the optimal policy?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2C476-D975-4667-B07A-B3E205972A9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how pertussis looks like in the last 15 </a:t>
            </a:r>
            <a:r>
              <a:rPr lang="en-US" baseline="0" dirty="0" smtClean="0"/>
              <a:t>years</a:t>
            </a:r>
            <a:endParaRPr lang="he-IL" baseline="0" dirty="0" smtClean="0"/>
          </a:p>
          <a:p>
            <a:r>
              <a:rPr lang="he-IL" baseline="0" dirty="0" smtClean="0"/>
              <a:t>אחת מעשר המחלות הקטלניות בעולם</a:t>
            </a:r>
            <a:endParaRPr lang="en-US" baseline="0" dirty="0" smtClean="0"/>
          </a:p>
          <a:p>
            <a:r>
              <a:rPr lang="en-US" baseline="0" dirty="0" smtClean="0"/>
              <a:t>Deaths:</a:t>
            </a:r>
          </a:p>
          <a:p>
            <a:r>
              <a:rPr lang="en-US" baseline="0" dirty="0" smtClean="0"/>
              <a:t>	1990 – 138K</a:t>
            </a:r>
          </a:p>
          <a:p>
            <a:r>
              <a:rPr lang="en-US" baseline="0" dirty="0" smtClean="0"/>
              <a:t>	2013 – 61K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Pertussis is the only vaccine-preventable disease that is associated with increasing deaths in the U.S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2C476-D975-4667-B07A-B3E205972A9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baseline="0" dirty="0" smtClean="0"/>
              <a:t> apparently it’s a trend from previous years</a:t>
            </a:r>
          </a:p>
          <a:p>
            <a:r>
              <a:rPr lang="en-US" baseline="0" dirty="0" smtClean="0"/>
              <a:t>1957 – Start of vaccine</a:t>
            </a:r>
          </a:p>
          <a:p>
            <a:r>
              <a:rPr lang="en-US" baseline="0" dirty="0" smtClean="0"/>
              <a:t>2002, 2006 – important milestones</a:t>
            </a:r>
            <a:endParaRPr lang="he-IL" baseline="0" dirty="0" smtClean="0"/>
          </a:p>
          <a:p>
            <a:r>
              <a:rPr lang="en-US" baseline="0" dirty="0" smtClean="0"/>
              <a:t>Reemergence raised as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2C476-D975-4667-B07A-B3E205972A9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3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Explain</a:t>
            </a:r>
            <a:r>
              <a:rPr lang="en-US" baseline="0" smtClean="0"/>
              <a:t> what is pertussis: Contagious disease, affects children, could be lethal.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2C476-D975-4667-B07A-B3E205972A9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82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STFT Brings it home for periodicity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2C476-D975-4667-B07A-B3E205972A9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2C476-D975-4667-B07A-B3E205972A9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59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2C476-D975-4667-B07A-B3E205972A9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0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2C476-D975-4667-B07A-B3E205972A9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04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KG line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  <a:cs typeface="Agas" pitchFamily="2" charset="-79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179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 algn="l" rtl="0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 algn="l" rtl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 algn="l" rtl="0"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 algn="l" rtl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6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7F48-3429-4752-9170-1AD73D3986A6}" type="datetime1">
              <a:rPr lang="en-US" smtClean="0"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5E4-A263-4E04-A2D5-0708F7837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BAB8-2C78-441B-B6E8-FB45E702BD28}" type="datetime1">
              <a:rPr lang="en-US" smtClean="0"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5E4-A263-4E04-A2D5-0708F7837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301283"/>
            <a:ext cx="12188825" cy="597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352B-3499-4787-8C59-D3D3EBB73D8D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310550"/>
            <a:ext cx="4937760" cy="555854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310550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105817"/>
            <a:ext cx="4937760" cy="476327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d bar"/>
          <p:cNvSpPr/>
          <p:nvPr userDrawn="1"/>
        </p:nvSpPr>
        <p:spPr>
          <a:xfrm>
            <a:off x="3176" y="6361044"/>
            <a:ext cx="12188824" cy="5189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cs typeface="Agas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528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  <a:cs typeface="Agas" pitchFamily="2" charset="-79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188688" y="-1"/>
            <a:ext cx="7000137" cy="6540105"/>
            <a:chOff x="5188688" y="-1"/>
            <a:chExt cx="7000137" cy="6540105"/>
          </a:xfrm>
        </p:grpSpPr>
        <p:pic>
          <p:nvPicPr>
            <p:cNvPr id="7" name="Picture 6" descr="EKG line" title="Slide Design Picture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993"/>
            <a:stretch/>
          </p:blipFill>
          <p:spPr>
            <a:xfrm>
              <a:off x="5188688" y="-1"/>
              <a:ext cx="7000137" cy="1097757"/>
            </a:xfrm>
            <a:prstGeom prst="rect">
              <a:avLst/>
            </a:prstGeom>
          </p:spPr>
        </p:pic>
        <p:pic>
          <p:nvPicPr>
            <p:cNvPr id="18" name="Picture 17" descr="EKG line" title="Slide Design Picture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993"/>
            <a:stretch/>
          </p:blipFill>
          <p:spPr>
            <a:xfrm>
              <a:off x="5188688" y="1082277"/>
              <a:ext cx="7000137" cy="1097757"/>
            </a:xfrm>
            <a:prstGeom prst="rect">
              <a:avLst/>
            </a:prstGeom>
          </p:spPr>
        </p:pic>
        <p:pic>
          <p:nvPicPr>
            <p:cNvPr id="19" name="Picture 18" descr="EKG line" title="Slide Design Picture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993"/>
            <a:stretch/>
          </p:blipFill>
          <p:spPr>
            <a:xfrm>
              <a:off x="5188688" y="2180034"/>
              <a:ext cx="7000137" cy="1097757"/>
            </a:xfrm>
            <a:prstGeom prst="rect">
              <a:avLst/>
            </a:prstGeom>
          </p:spPr>
        </p:pic>
        <p:pic>
          <p:nvPicPr>
            <p:cNvPr id="20" name="Picture 19" descr="EKG line" title="Slide Design Picture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993"/>
            <a:stretch/>
          </p:blipFill>
          <p:spPr>
            <a:xfrm>
              <a:off x="5188688" y="3262312"/>
              <a:ext cx="7000137" cy="1097757"/>
            </a:xfrm>
            <a:prstGeom prst="rect">
              <a:avLst/>
            </a:prstGeom>
          </p:spPr>
        </p:pic>
        <p:pic>
          <p:nvPicPr>
            <p:cNvPr id="21" name="Picture 20" descr="EKG line" title="Slide Design Picture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993"/>
            <a:stretch/>
          </p:blipFill>
          <p:spPr>
            <a:xfrm>
              <a:off x="5188688" y="4360069"/>
              <a:ext cx="7000137" cy="1097757"/>
            </a:xfrm>
            <a:prstGeom prst="rect">
              <a:avLst/>
            </a:prstGeom>
          </p:spPr>
        </p:pic>
        <p:pic>
          <p:nvPicPr>
            <p:cNvPr id="22" name="Picture 21" descr="EKG line" title="Slide Design Picture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993"/>
            <a:stretch/>
          </p:blipFill>
          <p:spPr>
            <a:xfrm>
              <a:off x="5188688" y="5442347"/>
              <a:ext cx="7000137" cy="1097757"/>
            </a:xfrm>
            <a:prstGeom prst="rect">
              <a:avLst/>
            </a:prstGeom>
          </p:spPr>
        </p:pic>
      </p:grpSp>
      <p:cxnSp>
        <p:nvCxnSpPr>
          <p:cNvPr id="25" name="Straight Connector 24"/>
          <p:cNvCxnSpPr/>
          <p:nvPr userDrawn="1"/>
        </p:nvCxnSpPr>
        <p:spPr>
          <a:xfrm>
            <a:off x="5188688" y="4105275"/>
            <a:ext cx="7003312" cy="0"/>
          </a:xfrm>
          <a:prstGeom prst="line">
            <a:avLst/>
          </a:prstGeom>
          <a:ln w="76200">
            <a:solidFill>
              <a:srgbClr val="F4F3F1"/>
            </a:solidFill>
          </a:ln>
          <a:effectLst>
            <a:glow rad="63500">
              <a:schemeClr val="bg2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EKG line" title="Slide Design Picture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39"/>
          <a:stretch/>
        </p:blipFill>
        <p:spPr>
          <a:xfrm>
            <a:off x="5185513" y="6524625"/>
            <a:ext cx="7000137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84F9-A805-4438-8A7D-3DB5545E2A13}" type="datetime1">
              <a:rPr lang="en-US" smtClean="0"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5E4-A263-4E04-A2D5-0708F7837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גרף עם תוב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he-IL" dirty="0" smtClean="0"/>
              <a:t>גרף עם תובנה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5742"/>
            <a:ext cx="8832304" cy="535225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5E4-A263-4E04-A2D5-0708F7837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d bar"/>
          <p:cNvSpPr/>
          <p:nvPr/>
        </p:nvSpPr>
        <p:spPr>
          <a:xfrm>
            <a:off x="8832304" y="1505742"/>
            <a:ext cx="3356520" cy="5451649"/>
          </a:xfrm>
          <a:prstGeom prst="rect">
            <a:avLst/>
          </a:prstGeom>
          <a:gradFill flip="none" rotWithShape="1">
            <a:gsLst>
              <a:gs pos="100000">
                <a:srgbClr val="9A2629"/>
              </a:gs>
              <a:gs pos="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cs typeface="Agas" pitchFamily="2" charset="-79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975725" y="1828799"/>
            <a:ext cx="3024188" cy="4572001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he-IL" dirty="0" smtClean="0"/>
              <a:t>תובנה</a:t>
            </a:r>
          </a:p>
          <a:p>
            <a:pPr lvl="0"/>
            <a:r>
              <a:rPr lang="he-IL" dirty="0" smtClean="0"/>
              <a:t>תובנה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33113" y="6642368"/>
            <a:ext cx="1066800" cy="239715"/>
          </a:xfrm>
        </p:spPr>
        <p:txBody>
          <a:bodyPr/>
          <a:lstStyle/>
          <a:p>
            <a:fld id="{C1866A7B-4F8F-44CA-80C4-64EAC066B287}" type="datetime1">
              <a:rPr lang="en-US" smtClean="0"/>
              <a:t>1/4/2016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67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F6E-84D2-47CE-B80D-CDB8257A4C34}" type="datetime1">
              <a:rPr lang="en-US" smtClean="0"/>
              <a:t>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5E4-A263-4E04-A2D5-0708F7837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64BE6-C869-428F-9947-A31D03EE2C0C}" type="datetime1">
              <a:rPr lang="en-US" smtClean="0"/>
              <a:t>1/4/2016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5E4-A263-4E04-A2D5-0708F7837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0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F00D-D83F-4E6C-878F-FE69A3646676}" type="datetime1">
              <a:rPr lang="en-US" smtClean="0"/>
              <a:t>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5E4-A263-4E04-A2D5-0708F7837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1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8D70E-0EBE-439F-86A1-6F988B199534}" type="datetime1">
              <a:rPr lang="en-US" smtClean="0"/>
              <a:t>1/4/2016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5E4-A263-4E04-A2D5-0708F7837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8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cs typeface="Agas" pitchFamily="2" charset="-79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539" y="99220"/>
            <a:ext cx="117149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Main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81760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1866A7B-4F8F-44CA-80C4-64EAC066B287}" type="datetime1">
              <a:rPr lang="en-US" smtClean="0"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54275E4-A263-4E04-A2D5-0708F7837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6272784"/>
            <a:ext cx="993043" cy="54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8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200" kern="1200">
          <a:solidFill>
            <a:schemeClr val="bg1"/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gas" pitchFamily="2" charset="-79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gas" pitchFamily="2" charset="-79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gas" pitchFamily="2" charset="-79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gas" pitchFamily="2" charset="-79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gas" pitchFamily="2" charset="-79"/>
        </a:defRPr>
      </a:lvl5pPr>
      <a:lvl6pPr marL="1234440" indent="-182880" algn="r" defTabSz="914400" rtl="1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r" defTabSz="914400" rtl="1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r" defTabSz="914400" rtl="1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r" defTabSz="914400" rtl="1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47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0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image" Target="../media/image190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6225" y="1619576"/>
            <a:ext cx="4098175" cy="266911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Optimizing Vaccination Allocation for Pertussis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26225" y="4559212"/>
            <a:ext cx="4098175" cy="965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Dean </a:t>
            </a:r>
            <a:r>
              <a:rPr lang="en-US" dirty="0" err="1" smtClean="0"/>
              <a:t>langsam</a:t>
            </a:r>
            <a:endParaRPr lang="en-US" dirty="0" smtClean="0"/>
          </a:p>
          <a:p>
            <a:r>
              <a:rPr lang="en-US" dirty="0" smtClean="0"/>
              <a:t>Advisors:</a:t>
            </a:r>
            <a:br>
              <a:rPr lang="en-US" dirty="0" smtClean="0"/>
            </a:br>
            <a:r>
              <a:rPr lang="en-US" dirty="0" err="1" smtClean="0"/>
              <a:t>Erez</a:t>
            </a:r>
            <a:r>
              <a:rPr lang="en-US" dirty="0" smtClean="0"/>
              <a:t> </a:t>
            </a:r>
            <a:r>
              <a:rPr lang="en-US" dirty="0" err="1" smtClean="0"/>
              <a:t>Shmueli</a:t>
            </a:r>
            <a:r>
              <a:rPr lang="en-US" dirty="0" smtClean="0"/>
              <a:t>, Dan </a:t>
            </a:r>
            <a:r>
              <a:rPr lang="en-US" dirty="0" err="1" smtClean="0"/>
              <a:t>Yamin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03" y="6096000"/>
            <a:ext cx="76200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9" y="180143"/>
            <a:ext cx="1936473" cy="105538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2449" y="6096000"/>
            <a:ext cx="2114891" cy="638012"/>
            <a:chOff x="132449" y="123988"/>
            <a:chExt cx="3273550" cy="9875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01" y="123988"/>
              <a:ext cx="2285998" cy="9875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49" y="123988"/>
              <a:ext cx="987552" cy="987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0" y="1504950"/>
            <a:ext cx="8252969" cy="53530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no correlation between the number of tests and proportion of positive </a:t>
            </a:r>
            <a:r>
              <a:rPr lang="en-US" dirty="0" smtClean="0"/>
              <a:t>cases</a:t>
            </a:r>
          </a:p>
          <a:p>
            <a:r>
              <a:rPr lang="en-US" dirty="0" smtClean="0"/>
              <a:t>Even when stratifying by</a:t>
            </a:r>
          </a:p>
          <a:p>
            <a:pPr lvl="1"/>
            <a:r>
              <a:rPr lang="en-US" dirty="0" smtClean="0"/>
              <a:t>Districts</a:t>
            </a:r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6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86" y="1504950"/>
            <a:ext cx="8088677" cy="53530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There is no correlation between the number of tests and proportion of positive cases</a:t>
            </a:r>
          </a:p>
          <a:p>
            <a:r>
              <a:rPr lang="en-US" dirty="0"/>
              <a:t>Even when stratifying by</a:t>
            </a:r>
          </a:p>
          <a:p>
            <a:pPr lvl="1"/>
            <a:r>
              <a:rPr lang="en-US" dirty="0"/>
              <a:t>Districts</a:t>
            </a:r>
          </a:p>
          <a:p>
            <a:pPr lvl="1"/>
            <a:r>
              <a:rPr lang="en-US" dirty="0" smtClean="0"/>
              <a:t>Ethnicity</a:t>
            </a:r>
            <a:endParaRPr lang="en-US" dirty="0"/>
          </a:p>
        </p:txBody>
      </p:sp>
      <p:sp>
        <p:nvSpPr>
          <p:cNvPr id="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5" y="1504950"/>
            <a:ext cx="7626700" cy="53530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There is no correlation between the number of tests and proportion of positive cases</a:t>
            </a:r>
          </a:p>
          <a:p>
            <a:r>
              <a:rPr lang="en-US" dirty="0"/>
              <a:t>Even when stratifying by</a:t>
            </a:r>
          </a:p>
          <a:p>
            <a:pPr lvl="1"/>
            <a:r>
              <a:rPr lang="en-US" dirty="0"/>
              <a:t>Districts</a:t>
            </a:r>
          </a:p>
          <a:p>
            <a:pPr lvl="1"/>
            <a:r>
              <a:rPr lang="en-US" dirty="0"/>
              <a:t>Ethnicity</a:t>
            </a:r>
          </a:p>
          <a:p>
            <a:pPr lvl="1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9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01140"/>
            <a:ext cx="12192000" cy="5356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Short-Time Fourier-Transform</a:t>
            </a:r>
            <a:endParaRPr lang="en-US" sz="5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7687" y="6503895"/>
            <a:ext cx="837549" cy="217580"/>
          </a:xfrm>
        </p:spPr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68" y="2960278"/>
            <a:ext cx="12182552" cy="3830617"/>
          </a:xfrm>
          <a:prstGeom prst="rect">
            <a:avLst/>
          </a:prstGeom>
        </p:spPr>
      </p:pic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66"/>
          <a:stretch/>
        </p:blipFill>
        <p:spPr>
          <a:xfrm>
            <a:off x="4333633" y="2797278"/>
            <a:ext cx="5981421" cy="263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60786"/>
            <a:ext cx="12192000" cy="5297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b="13400"/>
          <a:stretch/>
        </p:blipFill>
        <p:spPr>
          <a:xfrm>
            <a:off x="950569" y="2960815"/>
            <a:ext cx="11091905" cy="33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8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Optimizing Vaccination Policy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11125200" y="6481763"/>
            <a:ext cx="1066800" cy="239712"/>
          </a:xfrm>
        </p:spPr>
        <p:txBody>
          <a:bodyPr/>
          <a:lstStyle/>
          <a:p>
            <a:fld id="{D033F00D-D83F-4E6C-878F-FE69A3646676}" type="datetime1">
              <a:rPr lang="en-US" smtClean="0"/>
              <a:t>1/4/2016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53800" y="6481763"/>
            <a:ext cx="838200" cy="239712"/>
          </a:xfrm>
        </p:spPr>
        <p:txBody>
          <a:bodyPr/>
          <a:lstStyle/>
          <a:p>
            <a:fld id="{454275E4-A263-4E04-A2D5-0708F7837C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0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 101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459538"/>
            <a:ext cx="2473325" cy="365125"/>
          </a:xfrm>
        </p:spPr>
        <p:txBody>
          <a:bodyPr/>
          <a:lstStyle/>
          <a:p>
            <a:fld id="{B775DBF2-C2AC-4199-A449-36F3CA9846AB}" type="datetime1">
              <a:rPr lang="en-US" smtClean="0"/>
              <a:t>1/4/2016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454275E4-A263-4E04-A2D5-0708F7837C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S-I-R Model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5E4-A263-4E04-A2D5-0708F7837C6A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pPr algn="l" rtl="0"/>
                <a:r>
                  <a:rPr lang="en-US" sz="2800" u="sng" dirty="0" smtClean="0"/>
                  <a:t>Compartments: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𝑆𝑢𝑠𝑐𝑒𝑝𝑡𝑖𝑏𝑙𝑒</m:t>
                    </m:r>
                  </m:oMath>
                </a14:m>
                <a:endParaRPr lang="en-US" sz="2800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𝐼𝑛𝑓𝑒𝑐𝑡𝑖𝑜𝑢𝑠</m:t>
                    </m:r>
                  </m:oMath>
                </a14:m>
                <a:endParaRPr lang="en-US" sz="2800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𝑅𝑒𝑐𝑜𝑣𝑒𝑟𝑒𝑑</m:t>
                    </m:r>
                  </m:oMath>
                </a14:m>
                <a:endParaRPr lang="en-US" dirty="0"/>
              </a:p>
              <a:p>
                <a:r>
                  <a:rPr lang="en-US" sz="2800" u="sng" dirty="0" smtClean="0"/>
                  <a:t>Parameters:</a:t>
                </a:r>
              </a:p>
              <a:p>
                <a:r>
                  <a:rPr lang="el-GR" i="1" dirty="0">
                    <a:latin typeface="Cambria Math" panose="02040503050406030204" pitchFamily="18" charset="0"/>
                  </a:rPr>
                  <a:t>β</a:t>
                </a:r>
                <a:r>
                  <a:rPr lang="en-US" i="1" dirty="0">
                    <a:latin typeface="Cambria Math" panose="02040503050406030204" pitchFamily="18" charset="0"/>
                  </a:rPr>
                  <a:t> – </a:t>
                </a:r>
                <a:r>
                  <a:rPr lang="en-US" i="1" dirty="0" smtClean="0">
                    <a:latin typeface="Cambria Math" panose="02040503050406030204" pitchFamily="18" charset="0"/>
                  </a:rPr>
                  <a:t>Force of </a:t>
                </a:r>
                <a:r>
                  <a:rPr lang="en-US" i="1" dirty="0">
                    <a:latin typeface="Cambria Math" panose="02040503050406030204" pitchFamily="18" charset="0"/>
                  </a:rPr>
                  <a:t>infection</a:t>
                </a:r>
              </a:p>
              <a:p>
                <a:r>
                  <a:rPr lang="el-GR" i="1" dirty="0">
                    <a:latin typeface="Cambria Math" panose="02040503050406030204" pitchFamily="18" charset="0"/>
                  </a:rPr>
                  <a:t>γ</a:t>
                </a:r>
                <a:r>
                  <a:rPr lang="en-US" i="1" dirty="0">
                    <a:latin typeface="Cambria Math" panose="02040503050406030204" pitchFamily="18" charset="0"/>
                  </a:rPr>
                  <a:t> – Rate of recovery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4"/>
                <a:stretch>
                  <a:fillRect l="-3629" t="-2133" r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F79BF-44A8-41D6-866D-3E7ABD9625D2}" type="datetime1">
              <a:rPr lang="en-US" smtClean="0"/>
              <a:t>1/4/2016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/>
              <p:cNvSpPr/>
              <p:nvPr/>
            </p:nvSpPr>
            <p:spPr>
              <a:xfrm>
                <a:off x="1322031" y="2297865"/>
                <a:ext cx="940844" cy="90376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1" y="2297865"/>
                <a:ext cx="940844" cy="903767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/>
              <p:cNvSpPr/>
              <p:nvPr/>
            </p:nvSpPr>
            <p:spPr>
              <a:xfrm>
                <a:off x="3887613" y="2297865"/>
                <a:ext cx="940844" cy="903767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613" y="2297865"/>
                <a:ext cx="940844" cy="903767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/>
              <p:cNvSpPr/>
              <p:nvPr/>
            </p:nvSpPr>
            <p:spPr>
              <a:xfrm>
                <a:off x="6453195" y="2302624"/>
                <a:ext cx="940844" cy="90376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195" y="2302624"/>
                <a:ext cx="940844" cy="903767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8" idx="6"/>
            <a:endCxn id="11" idx="2"/>
          </p:cNvCxnSpPr>
          <p:nvPr/>
        </p:nvCxnSpPr>
        <p:spPr>
          <a:xfrm>
            <a:off x="2262875" y="2749749"/>
            <a:ext cx="1624738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6"/>
            <a:endCxn id="14" idx="2"/>
          </p:cNvCxnSpPr>
          <p:nvPr/>
        </p:nvCxnSpPr>
        <p:spPr>
          <a:xfrm>
            <a:off x="4828457" y="2749749"/>
            <a:ext cx="1624738" cy="475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57" y="3240534"/>
            <a:ext cx="3528392" cy="2776479"/>
          </a:xfrm>
          <a:prstGeom prst="rect">
            <a:avLst/>
          </a:prstGeom>
        </p:spPr>
      </p:pic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9"/>
          <a:srcRect l="1093" t="20039" r="61299" b="43381"/>
          <a:stretch>
            <a:fillRect/>
          </a:stretch>
        </p:blipFill>
        <p:spPr bwMode="auto">
          <a:xfrm>
            <a:off x="696398" y="3264693"/>
            <a:ext cx="3600077" cy="267547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 rot="10800000">
            <a:off x="278548" y="3981956"/>
            <a:ext cx="489534" cy="1454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eaVert" lIns="90000" tIns="46800" rIns="90000" bIns="46800">
            <a:spAutoFit/>
          </a:bodyPr>
          <a:lstStyle/>
          <a:p>
            <a:pPr algn="r">
              <a:spcBef>
                <a:spcPts val="1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proportion</a:t>
            </a: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2352357" y="5868154"/>
            <a:ext cx="863600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r">
              <a:spcBef>
                <a:spcPts val="1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23519" y="1828799"/>
                <a:ext cx="41133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519" y="1828799"/>
                <a:ext cx="411330" cy="61555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694397" y="1908253"/>
                <a:ext cx="438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5400" i="1"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397" y="1908253"/>
                <a:ext cx="438710" cy="61555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33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Population Model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9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441038" y="2729946"/>
            <a:ext cx="7110356" cy="2776629"/>
            <a:chOff x="708212" y="2729946"/>
            <a:chExt cx="7110356" cy="2776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/>
                <p:cNvSpPr/>
                <p:nvPr/>
              </p:nvSpPr>
              <p:spPr>
                <a:xfrm>
                  <a:off x="1073512" y="3383804"/>
                  <a:ext cx="1390113" cy="129593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3600" b="0" i="1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/>
                        </a:rPr>
                        <m:t>𝐴</m:t>
                      </m:r>
                    </m:oMath>
                  </a14:m>
                  <a:r>
                    <a:rPr lang="en-US" sz="3600" baseline="-2500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1</a:t>
                  </a:r>
                  <a:endParaRPr lang="en-US" sz="360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512" y="3383804"/>
                  <a:ext cx="1390113" cy="1295939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13128" y="3383804"/>
                  <a:ext cx="1390113" cy="129593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/>
                          </a:rPr>
                          <m:t>𝐴</m:t>
                        </m:r>
                        <m:r>
                          <m:rPr>
                            <m:nor/>
                          </m:rPr>
                          <a:rPr lang="en-US" sz="3600" b="0" i="0" baseline="-2500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m:t>2</m:t>
                        </m:r>
                      </m:oMath>
                    </m:oMathPara>
                  </a14:m>
                  <a:endParaRPr lang="en-US" sz="360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3128" y="3383804"/>
                  <a:ext cx="1390113" cy="1295939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/>
                <p:cNvSpPr/>
                <p:nvPr/>
              </p:nvSpPr>
              <p:spPr>
                <a:xfrm>
                  <a:off x="6207120" y="3383804"/>
                  <a:ext cx="1390113" cy="129593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/>
                          </a:rPr>
                          <m:t>𝐴</m:t>
                        </m:r>
                        <m:r>
                          <m:rPr>
                            <m:nor/>
                          </m:rPr>
                          <a:rPr lang="en-US" sz="3600" b="0" i="0" baseline="-2500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m:t>n</m:t>
                        </m:r>
                      </m:oMath>
                    </m:oMathPara>
                  </a14:m>
                  <a:endParaRPr lang="en-US" sz="360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120" y="3383804"/>
                  <a:ext cx="1390113" cy="1295939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/>
            <p:cNvCxnSpPr>
              <a:endCxn id="9" idx="2"/>
            </p:cNvCxnSpPr>
            <p:nvPr/>
          </p:nvCxnSpPr>
          <p:spPr>
            <a:xfrm>
              <a:off x="2463625" y="4031772"/>
              <a:ext cx="1049504" cy="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4903241" y="4017629"/>
              <a:ext cx="1303879" cy="14144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8" idx="1"/>
            </p:cNvCxnSpPr>
            <p:nvPr/>
          </p:nvCxnSpPr>
          <p:spPr>
            <a:xfrm>
              <a:off x="708212" y="2877414"/>
              <a:ext cx="568876" cy="6961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924872" y="2729946"/>
              <a:ext cx="404594" cy="6538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645580" y="2871346"/>
              <a:ext cx="404594" cy="6538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7413974" y="2889336"/>
              <a:ext cx="404594" cy="6538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902177" y="4679742"/>
              <a:ext cx="31790" cy="8268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4208185" y="4679742"/>
              <a:ext cx="31790" cy="8268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772182" y="4679742"/>
              <a:ext cx="31790" cy="8268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0810086" y="5321744"/>
            <a:ext cx="1520548" cy="924269"/>
            <a:chOff x="6046867" y="5370172"/>
            <a:chExt cx="1520548" cy="924269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6654497" y="5370172"/>
              <a:ext cx="20411" cy="552421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046867" y="5925109"/>
              <a:ext cx="1520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Aliyah/ </a:t>
              </a:r>
              <a:r>
                <a:rPr lang="en-US" b="1" dirty="0" err="1" smtClean="0"/>
                <a:t>Yerida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11102861" y="4398200"/>
            <a:ext cx="673823" cy="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810086" y="4505875"/>
            <a:ext cx="15205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Aliyah/ </a:t>
            </a:r>
            <a:r>
              <a:rPr lang="en-US" b="1" dirty="0" err="1" smtClean="0"/>
              <a:t>Yerida</a:t>
            </a:r>
            <a:r>
              <a:rPr lang="en-US" b="1" dirty="0" smtClean="0"/>
              <a:t> </a:t>
            </a:r>
            <a:endParaRPr lang="en-US" b="1" dirty="0"/>
          </a:p>
        </p:txBody>
      </p:sp>
      <p:grpSp>
        <p:nvGrpSpPr>
          <p:cNvPr id="50" name="Group 49"/>
          <p:cNvGrpSpPr/>
          <p:nvPr/>
        </p:nvGrpSpPr>
        <p:grpSpPr>
          <a:xfrm>
            <a:off x="10810086" y="1895487"/>
            <a:ext cx="992338" cy="834459"/>
            <a:chOff x="9278688" y="5461547"/>
            <a:chExt cx="992338" cy="834459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278688" y="5461547"/>
              <a:ext cx="365241" cy="4651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278688" y="5926674"/>
              <a:ext cx="99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Birth </a:t>
              </a:r>
              <a:endParaRPr lang="en-US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810086" y="3176484"/>
            <a:ext cx="850232" cy="775178"/>
            <a:chOff x="10120743" y="5505989"/>
            <a:chExt cx="850232" cy="775178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10424783" y="5505989"/>
              <a:ext cx="259766" cy="4368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120743" y="5911835"/>
              <a:ext cx="850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Death 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375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318217"/>
            <a:ext cx="4938712" cy="5543704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CBS Data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217919" y="1105818"/>
            <a:ext cx="5260489" cy="47561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Yearly age distribution clustered into age groups of five year intervals  for Israeli </a:t>
            </a:r>
            <a:r>
              <a:rPr lang="en-US" dirty="0"/>
              <a:t>A</a:t>
            </a:r>
            <a:r>
              <a:rPr lang="en-US" dirty="0" smtClean="0"/>
              <a:t>rabs and Jews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Yearly death rates in </a:t>
            </a:r>
            <a:r>
              <a:rPr lang="en-US" dirty="0"/>
              <a:t>Israeli Arabs and Jews</a:t>
            </a: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Door to door social studies about sub divisions of the Jewish populations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Specifications of fertility rate by age group of ultra orthodox Jewish women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9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Alarming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 in </a:t>
            </a: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Cases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628"/>
            <a:ext cx="12293600" cy="5365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04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Interactive Module to explore population distribution</a:t>
            </a:r>
          </a:p>
          <a:p>
            <a:r>
              <a:rPr lang="en-US" dirty="0" smtClean="0"/>
              <a:t>Israel as a whole looks like a fairly regular OECD country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8833104" cy="5353050"/>
          </a:xfrm>
        </p:spPr>
      </p:pic>
    </p:spTree>
    <p:extLst>
      <p:ext uri="{BB962C8B-B14F-4D97-AF65-F5344CB8AC3E}">
        <p14:creationId xmlns:p14="http://schemas.microsoft.com/office/powerpoint/2010/main" val="234774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Arabs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Arab population starts like a developing country</a:t>
            </a:r>
          </a:p>
          <a:p>
            <a:r>
              <a:rPr lang="en-US" dirty="0" smtClean="0"/>
              <a:t>Becomes fairly modern near the end of the </a:t>
            </a:r>
            <a:r>
              <a:rPr lang="en-US" dirty="0" err="1" smtClean="0"/>
              <a:t>centrury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6222"/>
            <a:ext cx="8844680" cy="5776118"/>
          </a:xfrm>
        </p:spPr>
      </p:pic>
    </p:spTree>
    <p:extLst>
      <p:ext uri="{BB962C8B-B14F-4D97-AF65-F5344CB8AC3E}">
        <p14:creationId xmlns:p14="http://schemas.microsoft.com/office/powerpoint/2010/main" val="388826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Orthodox Jews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¼ of the population under 10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8853714" cy="5353050"/>
          </a:xfrm>
        </p:spPr>
      </p:pic>
    </p:spTree>
    <p:extLst>
      <p:ext uri="{BB962C8B-B14F-4D97-AF65-F5344CB8AC3E}">
        <p14:creationId xmlns:p14="http://schemas.microsoft.com/office/powerpoint/2010/main" val="29965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Transmission Model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5E4-A263-4E04-A2D5-0708F7837C6A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u="sng" dirty="0" smtClean="0"/>
                  <a:t>Parameters:</a:t>
                </a:r>
              </a:p>
              <a:p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 smtClean="0"/>
                  <a:t> →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sty m:val="p"/>
                      </m:rPr>
                      <a:rPr lang="en-US" sz="2800" b="0" i="0" baseline="-25000" smtClean="0">
                        <a:latin typeface="Cambria Math" panose="02040503050406030204" pitchFamily="18" charset="0"/>
                      </a:rPr>
                      <m:t>j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baseline="-25000" smtClean="0">
                        <a:latin typeface="Cambria Math" panose="02040503050406030204" pitchFamily="18" charset="0"/>
                      </a:rPr>
                      <m:t>ij</m:t>
                    </m:r>
                  </m:oMath>
                </a14:m>
                <a:endParaRPr lang="en-US" sz="2800" baseline="-25000" dirty="0"/>
              </a:p>
              <a:p>
                <a:endParaRPr lang="en-US" sz="2800" u="sng" dirty="0" smtClean="0"/>
              </a:p>
              <a:p>
                <a:endParaRPr lang="en-US" sz="2800" u="sng" dirty="0" smtClean="0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3"/>
                <a:stretch>
                  <a:fillRect l="-3629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0E18-1FA6-4D7C-B613-195B2F370EA1}" type="datetime1">
              <a:rPr lang="en-US" smtClean="0"/>
              <a:t>1/4/2016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5" y="1553027"/>
            <a:ext cx="7297544" cy="2133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68" y="1676399"/>
            <a:ext cx="2761413" cy="1683658"/>
          </a:xfrm>
          <a:prstGeom prst="rect">
            <a:avLst/>
          </a:prstGeom>
        </p:spPr>
      </p:pic>
      <p:pic>
        <p:nvPicPr>
          <p:cNvPr id="328" name="Picture 3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368" y="1828799"/>
            <a:ext cx="2761413" cy="1683658"/>
          </a:xfrm>
          <a:prstGeom prst="rect">
            <a:avLst/>
          </a:prstGeom>
        </p:spPr>
      </p:pic>
      <p:pic>
        <p:nvPicPr>
          <p:cNvPr id="329" name="Picture 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839" y="1828799"/>
            <a:ext cx="2761413" cy="1683658"/>
          </a:xfrm>
          <a:prstGeom prst="rect">
            <a:avLst/>
          </a:prstGeom>
        </p:spPr>
      </p:pic>
      <p:pic>
        <p:nvPicPr>
          <p:cNvPr id="361" name="Picture 3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95" y="1705427"/>
            <a:ext cx="7297544" cy="2133785"/>
          </a:xfrm>
          <a:prstGeom prst="rect">
            <a:avLst/>
          </a:prstGeom>
        </p:spPr>
      </p:pic>
      <p:pic>
        <p:nvPicPr>
          <p:cNvPr id="362" name="Picture 3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68" y="1828799"/>
            <a:ext cx="2761413" cy="1683658"/>
          </a:xfrm>
          <a:prstGeom prst="rect">
            <a:avLst/>
          </a:prstGeom>
        </p:spPr>
      </p:pic>
      <p:pic>
        <p:nvPicPr>
          <p:cNvPr id="363" name="Picture 3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768" y="1981199"/>
            <a:ext cx="2761413" cy="1683658"/>
          </a:xfrm>
          <a:prstGeom prst="rect">
            <a:avLst/>
          </a:prstGeom>
        </p:spPr>
      </p:pic>
      <p:pic>
        <p:nvPicPr>
          <p:cNvPr id="364" name="Picture 3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239" y="1981199"/>
            <a:ext cx="2761413" cy="1683658"/>
          </a:xfrm>
          <a:prstGeom prst="rect">
            <a:avLst/>
          </a:prstGeom>
        </p:spPr>
      </p:pic>
      <p:pic>
        <p:nvPicPr>
          <p:cNvPr id="365" name="Picture 3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95" y="1857827"/>
            <a:ext cx="7297544" cy="2133785"/>
          </a:xfrm>
          <a:prstGeom prst="rect">
            <a:avLst/>
          </a:prstGeom>
        </p:spPr>
      </p:pic>
      <p:pic>
        <p:nvPicPr>
          <p:cNvPr id="366" name="Picture 3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8" y="1981199"/>
            <a:ext cx="2761413" cy="1683658"/>
          </a:xfrm>
          <a:prstGeom prst="rect">
            <a:avLst/>
          </a:prstGeom>
        </p:spPr>
      </p:pic>
      <p:pic>
        <p:nvPicPr>
          <p:cNvPr id="367" name="Picture 3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168" y="2133599"/>
            <a:ext cx="2761413" cy="1683658"/>
          </a:xfrm>
          <a:prstGeom prst="rect">
            <a:avLst/>
          </a:prstGeom>
        </p:spPr>
      </p:pic>
      <p:pic>
        <p:nvPicPr>
          <p:cNvPr id="368" name="Picture 3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639" y="2133599"/>
            <a:ext cx="2761413" cy="168365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1553027"/>
            <a:ext cx="8823325" cy="5329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9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2" y="1533977"/>
            <a:ext cx="5630827" cy="5331317"/>
          </a:xfrm>
        </p:spPr>
      </p:pic>
    </p:spTree>
    <p:extLst>
      <p:ext uri="{BB962C8B-B14F-4D97-AF65-F5344CB8AC3E}">
        <p14:creationId xmlns:p14="http://schemas.microsoft.com/office/powerpoint/2010/main" val="39678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Mixing Patterns </a:t>
            </a:r>
            <a:endParaRPr lang="en-US" sz="7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318217"/>
            <a:ext cx="4938712" cy="5543704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GPS Data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2 Months of cellular activity from one of Israel’s leading telecom companies</a:t>
            </a:r>
          </a:p>
          <a:p>
            <a:r>
              <a:rPr lang="en-US" sz="2800" dirty="0" smtClean="0"/>
              <a:t>2 TB of data</a:t>
            </a:r>
          </a:p>
          <a:p>
            <a:pPr lvl="1"/>
            <a:r>
              <a:rPr lang="en-US" sz="2400" dirty="0" smtClean="0"/>
              <a:t>35 Billion records</a:t>
            </a:r>
          </a:p>
          <a:p>
            <a:pPr lvl="1"/>
            <a:r>
              <a:rPr lang="en-US" sz="2400" dirty="0" smtClean="0"/>
              <a:t>1.6 Million Users</a:t>
            </a:r>
          </a:p>
          <a:p>
            <a:r>
              <a:rPr lang="en-US" sz="2600" dirty="0" smtClean="0"/>
              <a:t>Many features, including:</a:t>
            </a:r>
          </a:p>
          <a:p>
            <a:pPr lvl="1"/>
            <a:r>
              <a:rPr lang="en-US" sz="2400" dirty="0" smtClean="0"/>
              <a:t>Calls</a:t>
            </a:r>
          </a:p>
          <a:p>
            <a:pPr lvl="1"/>
            <a:r>
              <a:rPr lang="en-US" sz="2400" dirty="0" smtClean="0"/>
              <a:t>SMS</a:t>
            </a:r>
          </a:p>
          <a:p>
            <a:pPr lvl="1"/>
            <a:r>
              <a:rPr lang="en-US" sz="2400" dirty="0" smtClean="0"/>
              <a:t>Location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7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694"/>
          <a:stretch/>
        </p:blipFill>
        <p:spPr>
          <a:xfrm>
            <a:off x="9524" y="-461010"/>
            <a:ext cx="7000875" cy="7319010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3600" dirty="0"/>
              <a:t>1. Finding place of residence for each user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7632698" y="594359"/>
            <a:ext cx="3932237" cy="1977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Generation of contact mixing patterns between the sub-populations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139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/>
          <a:stretch/>
        </p:blipFill>
        <p:spPr>
          <a:xfrm>
            <a:off x="19051" y="-30481"/>
            <a:ext cx="7029450" cy="6898005"/>
          </a:xfrm>
        </p:spPr>
      </p:pic>
      <p:sp>
        <p:nvSpPr>
          <p:cNvPr id="9" name="Text Placeholder 7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3600" dirty="0"/>
              <a:t>1. Finding place of residence for each user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632698" y="594359"/>
            <a:ext cx="3932237" cy="1977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Generation of contact mixing patterns between the sub-populations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85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8"/>
          <a:stretch/>
        </p:blipFill>
        <p:spPr>
          <a:xfrm>
            <a:off x="-57150" y="-1"/>
            <a:ext cx="7086600" cy="682466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 fontScale="85000" lnSpcReduction="10000"/>
          </a:bodyPr>
          <a:lstStyle/>
          <a:p>
            <a:r>
              <a:rPr lang="en-US" sz="3600" dirty="0"/>
              <a:t>2. Assigning sub- population based on the place of residence </a:t>
            </a:r>
          </a:p>
          <a:p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7632698" y="594359"/>
            <a:ext cx="3932237" cy="1977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Generation of contact mixing patterns between the sub-populations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3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9291" y="0"/>
            <a:ext cx="8094688" cy="6880484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3. Tracing trails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7632698" y="594359"/>
            <a:ext cx="3932237" cy="1977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Generation of contact mixing patterns between the sub-populations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317"/>
            <a:ext cx="12192000" cy="5258005"/>
          </a:xfrm>
          <a:prstGeom prst="rect">
            <a:avLst/>
          </a:prstGeom>
        </p:spPr>
      </p:pic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66"/>
          <a:stretch/>
        </p:blipFill>
        <p:spPr>
          <a:xfrm>
            <a:off x="4400145" y="2623771"/>
            <a:ext cx="5986059" cy="2903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/>
          <p:cNvCxnSpPr/>
          <p:nvPr/>
        </p:nvCxnSpPr>
        <p:spPr>
          <a:xfrm>
            <a:off x="6096000" y="2893493"/>
            <a:ext cx="0" cy="2035244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29611" y="1592317"/>
            <a:ext cx="40710" cy="4686250"/>
          </a:xfrm>
          <a:prstGeom prst="line">
            <a:avLst/>
          </a:prstGeom>
          <a:ln w="762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59450" y="1681143"/>
            <a:ext cx="2463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Introduction of whole cell vaccine 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211181" y="1881198"/>
            <a:ext cx="179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Switch to acellular vaccine   </a:t>
            </a:r>
            <a:endParaRPr lang="en-US" sz="2000" b="1" dirty="0"/>
          </a:p>
        </p:txBody>
      </p:sp>
      <p:sp>
        <p:nvSpPr>
          <p:cNvPr id="15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strike="sng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Alarming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Reemerging Trend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</a:t>
            </a: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0876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35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3600" dirty="0"/>
              <a:t>4. Defining a contact based on time interval and space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1" t="26327" r="24312" b="43795"/>
          <a:stretch/>
        </p:blipFill>
        <p:spPr>
          <a:xfrm>
            <a:off x="-1065435" y="-76470"/>
            <a:ext cx="8085827" cy="6901133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7632698" y="594359"/>
            <a:ext cx="3932237" cy="1977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Generation of contact mixing patterns between the sub-populations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6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-476250" y="457201"/>
            <a:ext cx="5943600" cy="5943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701846" y="6459538"/>
            <a:ext cx="131127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707" y="-3164"/>
            <a:ext cx="8085827" cy="6872952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-1085850" y="-29029"/>
            <a:ext cx="4688114" cy="7170058"/>
          </a:xfrm>
          <a:custGeom>
            <a:avLst/>
            <a:gdLst>
              <a:gd name="connsiteX0" fmla="*/ 0 w 4688114"/>
              <a:gd name="connsiteY0" fmla="*/ 6894286 h 7170058"/>
              <a:gd name="connsiteX1" fmla="*/ 0 w 4688114"/>
              <a:gd name="connsiteY1" fmla="*/ 0 h 7170058"/>
              <a:gd name="connsiteX2" fmla="*/ 986971 w 4688114"/>
              <a:gd name="connsiteY2" fmla="*/ 29029 h 7170058"/>
              <a:gd name="connsiteX3" fmla="*/ 1828800 w 4688114"/>
              <a:gd name="connsiteY3" fmla="*/ 420915 h 7170058"/>
              <a:gd name="connsiteX4" fmla="*/ 1857828 w 4688114"/>
              <a:gd name="connsiteY4" fmla="*/ 551543 h 7170058"/>
              <a:gd name="connsiteX5" fmla="*/ 1886857 w 4688114"/>
              <a:gd name="connsiteY5" fmla="*/ 595086 h 7170058"/>
              <a:gd name="connsiteX6" fmla="*/ 1901371 w 4688114"/>
              <a:gd name="connsiteY6" fmla="*/ 711200 h 7170058"/>
              <a:gd name="connsiteX7" fmla="*/ 1930400 w 4688114"/>
              <a:gd name="connsiteY7" fmla="*/ 827315 h 7170058"/>
              <a:gd name="connsiteX8" fmla="*/ 1973942 w 4688114"/>
              <a:gd name="connsiteY8" fmla="*/ 1175658 h 7170058"/>
              <a:gd name="connsiteX9" fmla="*/ 2002971 w 4688114"/>
              <a:gd name="connsiteY9" fmla="*/ 1407886 h 7170058"/>
              <a:gd name="connsiteX10" fmla="*/ 2017485 w 4688114"/>
              <a:gd name="connsiteY10" fmla="*/ 1509486 h 7170058"/>
              <a:gd name="connsiteX11" fmla="*/ 2046514 w 4688114"/>
              <a:gd name="connsiteY11" fmla="*/ 1640115 h 7170058"/>
              <a:gd name="connsiteX12" fmla="*/ 2090057 w 4688114"/>
              <a:gd name="connsiteY12" fmla="*/ 1785258 h 7170058"/>
              <a:gd name="connsiteX13" fmla="*/ 2119085 w 4688114"/>
              <a:gd name="connsiteY13" fmla="*/ 1959429 h 7170058"/>
              <a:gd name="connsiteX14" fmla="*/ 2133600 w 4688114"/>
              <a:gd name="connsiteY14" fmla="*/ 2002972 h 7170058"/>
              <a:gd name="connsiteX15" fmla="*/ 2162628 w 4688114"/>
              <a:gd name="connsiteY15" fmla="*/ 2046515 h 7170058"/>
              <a:gd name="connsiteX16" fmla="*/ 2206171 w 4688114"/>
              <a:gd name="connsiteY16" fmla="*/ 2119086 h 7170058"/>
              <a:gd name="connsiteX17" fmla="*/ 2264228 w 4688114"/>
              <a:gd name="connsiteY17" fmla="*/ 2235200 h 7170058"/>
              <a:gd name="connsiteX18" fmla="*/ 2322285 w 4688114"/>
              <a:gd name="connsiteY18" fmla="*/ 2322286 h 7170058"/>
              <a:gd name="connsiteX19" fmla="*/ 2394857 w 4688114"/>
              <a:gd name="connsiteY19" fmla="*/ 2438400 h 7170058"/>
              <a:gd name="connsiteX20" fmla="*/ 2452914 w 4688114"/>
              <a:gd name="connsiteY20" fmla="*/ 2496458 h 7170058"/>
              <a:gd name="connsiteX21" fmla="*/ 2481942 w 4688114"/>
              <a:gd name="connsiteY21" fmla="*/ 2540000 h 7170058"/>
              <a:gd name="connsiteX22" fmla="*/ 2583542 w 4688114"/>
              <a:gd name="connsiteY22" fmla="*/ 2612572 h 7170058"/>
              <a:gd name="connsiteX23" fmla="*/ 2627085 w 4688114"/>
              <a:gd name="connsiteY23" fmla="*/ 2699658 h 7170058"/>
              <a:gd name="connsiteX24" fmla="*/ 2670628 w 4688114"/>
              <a:gd name="connsiteY24" fmla="*/ 2728686 h 7170058"/>
              <a:gd name="connsiteX25" fmla="*/ 2699657 w 4688114"/>
              <a:gd name="connsiteY25" fmla="*/ 2772229 h 7170058"/>
              <a:gd name="connsiteX26" fmla="*/ 2801257 w 4688114"/>
              <a:gd name="connsiteY26" fmla="*/ 2873829 h 7170058"/>
              <a:gd name="connsiteX27" fmla="*/ 2902857 w 4688114"/>
              <a:gd name="connsiteY27" fmla="*/ 2946400 h 7170058"/>
              <a:gd name="connsiteX28" fmla="*/ 2960914 w 4688114"/>
              <a:gd name="connsiteY28" fmla="*/ 2989943 h 7170058"/>
              <a:gd name="connsiteX29" fmla="*/ 3033485 w 4688114"/>
              <a:gd name="connsiteY29" fmla="*/ 3033486 h 7170058"/>
              <a:gd name="connsiteX30" fmla="*/ 3077028 w 4688114"/>
              <a:gd name="connsiteY30" fmla="*/ 3077029 h 7170058"/>
              <a:gd name="connsiteX31" fmla="*/ 3120571 w 4688114"/>
              <a:gd name="connsiteY31" fmla="*/ 3106058 h 7170058"/>
              <a:gd name="connsiteX32" fmla="*/ 3222171 w 4688114"/>
              <a:gd name="connsiteY32" fmla="*/ 3178629 h 7170058"/>
              <a:gd name="connsiteX33" fmla="*/ 3280228 w 4688114"/>
              <a:gd name="connsiteY33" fmla="*/ 3251200 h 7170058"/>
              <a:gd name="connsiteX34" fmla="*/ 3352800 w 4688114"/>
              <a:gd name="connsiteY34" fmla="*/ 3338286 h 7170058"/>
              <a:gd name="connsiteX35" fmla="*/ 3381828 w 4688114"/>
              <a:gd name="connsiteY35" fmla="*/ 3396343 h 7170058"/>
              <a:gd name="connsiteX36" fmla="*/ 3439885 w 4688114"/>
              <a:gd name="connsiteY36" fmla="*/ 3497943 h 7170058"/>
              <a:gd name="connsiteX37" fmla="*/ 3454400 w 4688114"/>
              <a:gd name="connsiteY37" fmla="*/ 3541486 h 7170058"/>
              <a:gd name="connsiteX38" fmla="*/ 3614057 w 4688114"/>
              <a:gd name="connsiteY38" fmla="*/ 3686629 h 7170058"/>
              <a:gd name="connsiteX39" fmla="*/ 3701142 w 4688114"/>
              <a:gd name="connsiteY39" fmla="*/ 3773715 h 7170058"/>
              <a:gd name="connsiteX40" fmla="*/ 3759200 w 4688114"/>
              <a:gd name="connsiteY40" fmla="*/ 3802743 h 7170058"/>
              <a:gd name="connsiteX41" fmla="*/ 3875314 w 4688114"/>
              <a:gd name="connsiteY41" fmla="*/ 3875315 h 7170058"/>
              <a:gd name="connsiteX42" fmla="*/ 3991428 w 4688114"/>
              <a:gd name="connsiteY42" fmla="*/ 3904343 h 7170058"/>
              <a:gd name="connsiteX43" fmla="*/ 4064000 w 4688114"/>
              <a:gd name="connsiteY43" fmla="*/ 3947886 h 7170058"/>
              <a:gd name="connsiteX44" fmla="*/ 4122057 w 4688114"/>
              <a:gd name="connsiteY44" fmla="*/ 3976915 h 7170058"/>
              <a:gd name="connsiteX45" fmla="*/ 4180114 w 4688114"/>
              <a:gd name="connsiteY45" fmla="*/ 4034972 h 7170058"/>
              <a:gd name="connsiteX46" fmla="*/ 4238171 w 4688114"/>
              <a:gd name="connsiteY46" fmla="*/ 4078515 h 7170058"/>
              <a:gd name="connsiteX47" fmla="*/ 4281714 w 4688114"/>
              <a:gd name="connsiteY47" fmla="*/ 4122058 h 7170058"/>
              <a:gd name="connsiteX48" fmla="*/ 4368800 w 4688114"/>
              <a:gd name="connsiteY48" fmla="*/ 4194629 h 7170058"/>
              <a:gd name="connsiteX49" fmla="*/ 4455885 w 4688114"/>
              <a:gd name="connsiteY49" fmla="*/ 4354286 h 7170058"/>
              <a:gd name="connsiteX50" fmla="*/ 4470400 w 4688114"/>
              <a:gd name="connsiteY50" fmla="*/ 4455886 h 7170058"/>
              <a:gd name="connsiteX51" fmla="*/ 4572000 w 4688114"/>
              <a:gd name="connsiteY51" fmla="*/ 4702629 h 7170058"/>
              <a:gd name="connsiteX52" fmla="*/ 4601028 w 4688114"/>
              <a:gd name="connsiteY52" fmla="*/ 5007429 h 7170058"/>
              <a:gd name="connsiteX53" fmla="*/ 4615542 w 4688114"/>
              <a:gd name="connsiteY53" fmla="*/ 5225143 h 7170058"/>
              <a:gd name="connsiteX54" fmla="*/ 4688114 w 4688114"/>
              <a:gd name="connsiteY54" fmla="*/ 5675086 h 7170058"/>
              <a:gd name="connsiteX55" fmla="*/ 4673600 w 4688114"/>
              <a:gd name="connsiteY55" fmla="*/ 6066972 h 7170058"/>
              <a:gd name="connsiteX56" fmla="*/ 4659085 w 4688114"/>
              <a:gd name="connsiteY56" fmla="*/ 6125029 h 7170058"/>
              <a:gd name="connsiteX57" fmla="*/ 4630057 w 4688114"/>
              <a:gd name="connsiteY57" fmla="*/ 6183086 h 7170058"/>
              <a:gd name="connsiteX58" fmla="*/ 4615542 w 4688114"/>
              <a:gd name="connsiteY58" fmla="*/ 6270172 h 7170058"/>
              <a:gd name="connsiteX59" fmla="*/ 4542971 w 4688114"/>
              <a:gd name="connsiteY59" fmla="*/ 6531429 h 7170058"/>
              <a:gd name="connsiteX60" fmla="*/ 4513942 w 4688114"/>
              <a:gd name="connsiteY60" fmla="*/ 6662058 h 7170058"/>
              <a:gd name="connsiteX61" fmla="*/ 4426857 w 4688114"/>
              <a:gd name="connsiteY61" fmla="*/ 6792686 h 7170058"/>
              <a:gd name="connsiteX62" fmla="*/ 4368800 w 4688114"/>
              <a:gd name="connsiteY62" fmla="*/ 6894286 h 7170058"/>
              <a:gd name="connsiteX63" fmla="*/ 4281714 w 4688114"/>
              <a:gd name="connsiteY63" fmla="*/ 6923315 h 7170058"/>
              <a:gd name="connsiteX64" fmla="*/ 4238171 w 4688114"/>
              <a:gd name="connsiteY64" fmla="*/ 6966858 h 7170058"/>
              <a:gd name="connsiteX65" fmla="*/ 4093028 w 4688114"/>
              <a:gd name="connsiteY65" fmla="*/ 7039429 h 7170058"/>
              <a:gd name="connsiteX66" fmla="*/ 4034971 w 4688114"/>
              <a:gd name="connsiteY66" fmla="*/ 7082972 h 7170058"/>
              <a:gd name="connsiteX67" fmla="*/ 3541485 w 4688114"/>
              <a:gd name="connsiteY67" fmla="*/ 7053943 h 7170058"/>
              <a:gd name="connsiteX68" fmla="*/ 2975428 w 4688114"/>
              <a:gd name="connsiteY68" fmla="*/ 7039429 h 7170058"/>
              <a:gd name="connsiteX69" fmla="*/ 2307771 w 4688114"/>
              <a:gd name="connsiteY69" fmla="*/ 7170058 h 717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88114" h="7170058">
                <a:moveTo>
                  <a:pt x="0" y="6894286"/>
                </a:moveTo>
                <a:lnTo>
                  <a:pt x="0" y="0"/>
                </a:lnTo>
                <a:lnTo>
                  <a:pt x="986971" y="29029"/>
                </a:lnTo>
                <a:lnTo>
                  <a:pt x="1828800" y="420915"/>
                </a:lnTo>
                <a:cubicBezTo>
                  <a:pt x="1838476" y="464458"/>
                  <a:pt x="1843723" y="509227"/>
                  <a:pt x="1857828" y="551543"/>
                </a:cubicBezTo>
                <a:cubicBezTo>
                  <a:pt x="1863344" y="568092"/>
                  <a:pt x="1882267" y="578257"/>
                  <a:pt x="1886857" y="595086"/>
                </a:cubicBezTo>
                <a:cubicBezTo>
                  <a:pt x="1897120" y="632717"/>
                  <a:pt x="1894183" y="672862"/>
                  <a:pt x="1901371" y="711200"/>
                </a:cubicBezTo>
                <a:cubicBezTo>
                  <a:pt x="1908723" y="750413"/>
                  <a:pt x="1920724" y="788610"/>
                  <a:pt x="1930400" y="827315"/>
                </a:cubicBezTo>
                <a:cubicBezTo>
                  <a:pt x="1960084" y="1242900"/>
                  <a:pt x="1923129" y="845371"/>
                  <a:pt x="1973942" y="1175658"/>
                </a:cubicBezTo>
                <a:cubicBezTo>
                  <a:pt x="1985804" y="1252763"/>
                  <a:pt x="1991939" y="1330658"/>
                  <a:pt x="2002971" y="1407886"/>
                </a:cubicBezTo>
                <a:cubicBezTo>
                  <a:pt x="2007809" y="1441753"/>
                  <a:pt x="2011180" y="1475861"/>
                  <a:pt x="2017485" y="1509486"/>
                </a:cubicBezTo>
                <a:cubicBezTo>
                  <a:pt x="2025705" y="1553327"/>
                  <a:pt x="2038294" y="1596274"/>
                  <a:pt x="2046514" y="1640115"/>
                </a:cubicBezTo>
                <a:cubicBezTo>
                  <a:pt x="2070879" y="1770059"/>
                  <a:pt x="2038286" y="1707603"/>
                  <a:pt x="2090057" y="1785258"/>
                </a:cubicBezTo>
                <a:cubicBezTo>
                  <a:pt x="2099733" y="1843315"/>
                  <a:pt x="2100472" y="1903592"/>
                  <a:pt x="2119085" y="1959429"/>
                </a:cubicBezTo>
                <a:cubicBezTo>
                  <a:pt x="2123923" y="1973943"/>
                  <a:pt x="2126758" y="1989288"/>
                  <a:pt x="2133600" y="2002972"/>
                </a:cubicBezTo>
                <a:cubicBezTo>
                  <a:pt x="2141401" y="2018574"/>
                  <a:pt x="2153383" y="2031723"/>
                  <a:pt x="2162628" y="2046515"/>
                </a:cubicBezTo>
                <a:cubicBezTo>
                  <a:pt x="2177580" y="2070438"/>
                  <a:pt x="2193555" y="2093854"/>
                  <a:pt x="2206171" y="2119086"/>
                </a:cubicBezTo>
                <a:cubicBezTo>
                  <a:pt x="2277187" y="2261116"/>
                  <a:pt x="2196974" y="2134320"/>
                  <a:pt x="2264228" y="2235200"/>
                </a:cubicBezTo>
                <a:cubicBezTo>
                  <a:pt x="2293336" y="2322527"/>
                  <a:pt x="2257052" y="2235308"/>
                  <a:pt x="2322285" y="2322286"/>
                </a:cubicBezTo>
                <a:cubicBezTo>
                  <a:pt x="2335352" y="2339709"/>
                  <a:pt x="2374573" y="2414735"/>
                  <a:pt x="2394857" y="2438400"/>
                </a:cubicBezTo>
                <a:cubicBezTo>
                  <a:pt x="2412668" y="2459180"/>
                  <a:pt x="2435103" y="2475678"/>
                  <a:pt x="2452914" y="2496458"/>
                </a:cubicBezTo>
                <a:cubicBezTo>
                  <a:pt x="2464266" y="2509702"/>
                  <a:pt x="2468904" y="2528411"/>
                  <a:pt x="2481942" y="2540000"/>
                </a:cubicBezTo>
                <a:cubicBezTo>
                  <a:pt x="2513048" y="2567650"/>
                  <a:pt x="2549675" y="2588381"/>
                  <a:pt x="2583542" y="2612572"/>
                </a:cubicBezTo>
                <a:cubicBezTo>
                  <a:pt x="2595347" y="2647984"/>
                  <a:pt x="2598950" y="2671523"/>
                  <a:pt x="2627085" y="2699658"/>
                </a:cubicBezTo>
                <a:cubicBezTo>
                  <a:pt x="2639420" y="2711993"/>
                  <a:pt x="2656114" y="2719010"/>
                  <a:pt x="2670628" y="2728686"/>
                </a:cubicBezTo>
                <a:cubicBezTo>
                  <a:pt x="2680304" y="2743200"/>
                  <a:pt x="2687987" y="2759263"/>
                  <a:pt x="2699657" y="2772229"/>
                </a:cubicBezTo>
                <a:cubicBezTo>
                  <a:pt x="2731697" y="2807829"/>
                  <a:pt x="2762941" y="2845092"/>
                  <a:pt x="2801257" y="2873829"/>
                </a:cubicBezTo>
                <a:cubicBezTo>
                  <a:pt x="2990996" y="3016134"/>
                  <a:pt x="2754292" y="2840283"/>
                  <a:pt x="2902857" y="2946400"/>
                </a:cubicBezTo>
                <a:cubicBezTo>
                  <a:pt x="2922542" y="2960460"/>
                  <a:pt x="2940786" y="2976524"/>
                  <a:pt x="2960914" y="2989943"/>
                </a:cubicBezTo>
                <a:cubicBezTo>
                  <a:pt x="2984387" y="3005592"/>
                  <a:pt x="3010917" y="3016560"/>
                  <a:pt x="3033485" y="3033486"/>
                </a:cubicBezTo>
                <a:cubicBezTo>
                  <a:pt x="3049906" y="3045802"/>
                  <a:pt x="3061259" y="3063888"/>
                  <a:pt x="3077028" y="3077029"/>
                </a:cubicBezTo>
                <a:cubicBezTo>
                  <a:pt x="3090429" y="3088196"/>
                  <a:pt x="3106376" y="3095919"/>
                  <a:pt x="3120571" y="3106058"/>
                </a:cubicBezTo>
                <a:cubicBezTo>
                  <a:pt x="3246593" y="3196073"/>
                  <a:pt x="3119553" y="3110216"/>
                  <a:pt x="3222171" y="3178629"/>
                </a:cubicBezTo>
                <a:cubicBezTo>
                  <a:pt x="3256824" y="3282592"/>
                  <a:pt x="3207282" y="3163665"/>
                  <a:pt x="3280228" y="3251200"/>
                </a:cubicBezTo>
                <a:cubicBezTo>
                  <a:pt x="3372303" y="3361689"/>
                  <a:pt x="3246715" y="3267564"/>
                  <a:pt x="3352800" y="3338286"/>
                </a:cubicBezTo>
                <a:cubicBezTo>
                  <a:pt x="3362476" y="3357638"/>
                  <a:pt x="3371093" y="3377557"/>
                  <a:pt x="3381828" y="3396343"/>
                </a:cubicBezTo>
                <a:cubicBezTo>
                  <a:pt x="3423480" y="3469234"/>
                  <a:pt x="3402286" y="3410212"/>
                  <a:pt x="3439885" y="3497943"/>
                </a:cubicBezTo>
                <a:cubicBezTo>
                  <a:pt x="3445912" y="3512005"/>
                  <a:pt x="3444842" y="3529539"/>
                  <a:pt x="3454400" y="3541486"/>
                </a:cubicBezTo>
                <a:cubicBezTo>
                  <a:pt x="3570095" y="3686104"/>
                  <a:pt x="3519205" y="3601261"/>
                  <a:pt x="3614057" y="3686629"/>
                </a:cubicBezTo>
                <a:cubicBezTo>
                  <a:pt x="3644571" y="3714092"/>
                  <a:pt x="3664423" y="3755356"/>
                  <a:pt x="3701142" y="3773715"/>
                </a:cubicBezTo>
                <a:cubicBezTo>
                  <a:pt x="3720495" y="3783391"/>
                  <a:pt x="3740414" y="3792008"/>
                  <a:pt x="3759200" y="3802743"/>
                </a:cubicBezTo>
                <a:cubicBezTo>
                  <a:pt x="3797987" y="3824907"/>
                  <a:pt x="3833435" y="3859208"/>
                  <a:pt x="3875314" y="3875315"/>
                </a:cubicBezTo>
                <a:cubicBezTo>
                  <a:pt x="3912551" y="3889637"/>
                  <a:pt x="3952723" y="3894667"/>
                  <a:pt x="3991428" y="3904343"/>
                </a:cubicBezTo>
                <a:cubicBezTo>
                  <a:pt x="4015619" y="3918857"/>
                  <a:pt x="4039339" y="3934186"/>
                  <a:pt x="4064000" y="3947886"/>
                </a:cubicBezTo>
                <a:cubicBezTo>
                  <a:pt x="4082914" y="3958394"/>
                  <a:pt x="4104748" y="3963933"/>
                  <a:pt x="4122057" y="3976915"/>
                </a:cubicBezTo>
                <a:cubicBezTo>
                  <a:pt x="4143952" y="3993336"/>
                  <a:pt x="4159517" y="4016950"/>
                  <a:pt x="4180114" y="4034972"/>
                </a:cubicBezTo>
                <a:cubicBezTo>
                  <a:pt x="4198319" y="4050902"/>
                  <a:pt x="4219804" y="4062772"/>
                  <a:pt x="4238171" y="4078515"/>
                </a:cubicBezTo>
                <a:cubicBezTo>
                  <a:pt x="4253756" y="4091873"/>
                  <a:pt x="4266372" y="4108421"/>
                  <a:pt x="4281714" y="4122058"/>
                </a:cubicBezTo>
                <a:cubicBezTo>
                  <a:pt x="4309956" y="4147162"/>
                  <a:pt x="4342081" y="4167910"/>
                  <a:pt x="4368800" y="4194629"/>
                </a:cubicBezTo>
                <a:cubicBezTo>
                  <a:pt x="4395314" y="4221143"/>
                  <a:pt x="4455809" y="4354133"/>
                  <a:pt x="4455885" y="4354286"/>
                </a:cubicBezTo>
                <a:cubicBezTo>
                  <a:pt x="4460723" y="4388153"/>
                  <a:pt x="4459582" y="4423431"/>
                  <a:pt x="4470400" y="4455886"/>
                </a:cubicBezTo>
                <a:cubicBezTo>
                  <a:pt x="4498528" y="4540269"/>
                  <a:pt x="4572000" y="4702629"/>
                  <a:pt x="4572000" y="4702629"/>
                </a:cubicBezTo>
                <a:cubicBezTo>
                  <a:pt x="4581676" y="4804229"/>
                  <a:pt x="4592553" y="4905722"/>
                  <a:pt x="4601028" y="5007429"/>
                </a:cubicBezTo>
                <a:cubicBezTo>
                  <a:pt x="4607068" y="5079910"/>
                  <a:pt x="4606135" y="5153022"/>
                  <a:pt x="4615542" y="5225143"/>
                </a:cubicBezTo>
                <a:cubicBezTo>
                  <a:pt x="4635191" y="5375786"/>
                  <a:pt x="4663923" y="5525105"/>
                  <a:pt x="4688114" y="5675086"/>
                </a:cubicBezTo>
                <a:cubicBezTo>
                  <a:pt x="4683276" y="5805715"/>
                  <a:pt x="4682016" y="5936525"/>
                  <a:pt x="4673600" y="6066972"/>
                </a:cubicBezTo>
                <a:cubicBezTo>
                  <a:pt x="4672316" y="6086879"/>
                  <a:pt x="4666089" y="6106351"/>
                  <a:pt x="4659085" y="6125029"/>
                </a:cubicBezTo>
                <a:cubicBezTo>
                  <a:pt x="4651488" y="6145288"/>
                  <a:pt x="4639733" y="6163734"/>
                  <a:pt x="4630057" y="6183086"/>
                </a:cubicBezTo>
                <a:cubicBezTo>
                  <a:pt x="4625219" y="6212115"/>
                  <a:pt x="4621926" y="6241444"/>
                  <a:pt x="4615542" y="6270172"/>
                </a:cubicBezTo>
                <a:cubicBezTo>
                  <a:pt x="4581564" y="6423073"/>
                  <a:pt x="4582240" y="6413624"/>
                  <a:pt x="4542971" y="6531429"/>
                </a:cubicBezTo>
                <a:cubicBezTo>
                  <a:pt x="4537395" y="6564884"/>
                  <a:pt x="4531809" y="6626323"/>
                  <a:pt x="4513942" y="6662058"/>
                </a:cubicBezTo>
                <a:cubicBezTo>
                  <a:pt x="4485946" y="6718050"/>
                  <a:pt x="4463323" y="6744064"/>
                  <a:pt x="4426857" y="6792686"/>
                </a:cubicBezTo>
                <a:cubicBezTo>
                  <a:pt x="4414220" y="6830595"/>
                  <a:pt x="4406457" y="6869181"/>
                  <a:pt x="4368800" y="6894286"/>
                </a:cubicBezTo>
                <a:cubicBezTo>
                  <a:pt x="4343340" y="6911259"/>
                  <a:pt x="4310743" y="6913639"/>
                  <a:pt x="4281714" y="6923315"/>
                </a:cubicBezTo>
                <a:cubicBezTo>
                  <a:pt x="4267200" y="6937829"/>
                  <a:pt x="4254592" y="6954542"/>
                  <a:pt x="4238171" y="6966858"/>
                </a:cubicBezTo>
                <a:cubicBezTo>
                  <a:pt x="4130928" y="7047290"/>
                  <a:pt x="4203181" y="6978232"/>
                  <a:pt x="4093028" y="7039429"/>
                </a:cubicBezTo>
                <a:cubicBezTo>
                  <a:pt x="4071882" y="7051177"/>
                  <a:pt x="4054323" y="7068458"/>
                  <a:pt x="4034971" y="7082972"/>
                </a:cubicBezTo>
                <a:lnTo>
                  <a:pt x="3541485" y="7053943"/>
                </a:lnTo>
                <a:cubicBezTo>
                  <a:pt x="3191801" y="7039168"/>
                  <a:pt x="3172886" y="7039429"/>
                  <a:pt x="2975428" y="7039429"/>
                </a:cubicBezTo>
                <a:lnTo>
                  <a:pt x="2307771" y="7170058"/>
                </a:lnTo>
              </a:path>
            </a:pathLst>
          </a:cu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44022" y="-14514"/>
            <a:ext cx="7271657" cy="4572000"/>
          </a:xfrm>
          <a:custGeom>
            <a:avLst/>
            <a:gdLst>
              <a:gd name="connsiteX0" fmla="*/ 58057 w 7271657"/>
              <a:gd name="connsiteY0" fmla="*/ 0 h 4572000"/>
              <a:gd name="connsiteX1" fmla="*/ 7271657 w 7271657"/>
              <a:gd name="connsiteY1" fmla="*/ 0 h 4572000"/>
              <a:gd name="connsiteX2" fmla="*/ 7271657 w 7271657"/>
              <a:gd name="connsiteY2" fmla="*/ 1001485 h 4572000"/>
              <a:gd name="connsiteX3" fmla="*/ 7170057 w 7271657"/>
              <a:gd name="connsiteY3" fmla="*/ 1088571 h 4572000"/>
              <a:gd name="connsiteX4" fmla="*/ 7126514 w 7271657"/>
              <a:gd name="connsiteY4" fmla="*/ 1161143 h 4572000"/>
              <a:gd name="connsiteX5" fmla="*/ 7082972 w 7271657"/>
              <a:gd name="connsiteY5" fmla="*/ 1219200 h 4572000"/>
              <a:gd name="connsiteX6" fmla="*/ 7068457 w 7271657"/>
              <a:gd name="connsiteY6" fmla="*/ 1262743 h 4572000"/>
              <a:gd name="connsiteX7" fmla="*/ 7024914 w 7271657"/>
              <a:gd name="connsiteY7" fmla="*/ 1277257 h 4572000"/>
              <a:gd name="connsiteX8" fmla="*/ 6937829 w 7271657"/>
              <a:gd name="connsiteY8" fmla="*/ 1320800 h 4572000"/>
              <a:gd name="connsiteX9" fmla="*/ 6865257 w 7271657"/>
              <a:gd name="connsiteY9" fmla="*/ 1393371 h 4572000"/>
              <a:gd name="connsiteX10" fmla="*/ 6836229 w 7271657"/>
              <a:gd name="connsiteY10" fmla="*/ 1436914 h 4572000"/>
              <a:gd name="connsiteX11" fmla="*/ 6792686 w 7271657"/>
              <a:gd name="connsiteY11" fmla="*/ 1465943 h 4572000"/>
              <a:gd name="connsiteX12" fmla="*/ 6691086 w 7271657"/>
              <a:gd name="connsiteY12" fmla="*/ 1582057 h 4572000"/>
              <a:gd name="connsiteX13" fmla="*/ 6589486 w 7271657"/>
              <a:gd name="connsiteY13" fmla="*/ 1698171 h 4572000"/>
              <a:gd name="connsiteX14" fmla="*/ 6502400 w 7271657"/>
              <a:gd name="connsiteY14" fmla="*/ 1915885 h 4572000"/>
              <a:gd name="connsiteX15" fmla="*/ 6473372 w 7271657"/>
              <a:gd name="connsiteY15" fmla="*/ 2162628 h 4572000"/>
              <a:gd name="connsiteX16" fmla="*/ 6458857 w 7271657"/>
              <a:gd name="connsiteY16" fmla="*/ 2452914 h 4572000"/>
              <a:gd name="connsiteX17" fmla="*/ 6400800 w 7271657"/>
              <a:gd name="connsiteY17" fmla="*/ 2656114 h 4572000"/>
              <a:gd name="connsiteX18" fmla="*/ 6386286 w 7271657"/>
              <a:gd name="connsiteY18" fmla="*/ 2714171 h 4572000"/>
              <a:gd name="connsiteX19" fmla="*/ 6328229 w 7271657"/>
              <a:gd name="connsiteY19" fmla="*/ 2801257 h 4572000"/>
              <a:gd name="connsiteX20" fmla="*/ 6241143 w 7271657"/>
              <a:gd name="connsiteY20" fmla="*/ 2917371 h 4572000"/>
              <a:gd name="connsiteX21" fmla="*/ 6139543 w 7271657"/>
              <a:gd name="connsiteY21" fmla="*/ 2989943 h 4572000"/>
              <a:gd name="connsiteX22" fmla="*/ 6066972 w 7271657"/>
              <a:gd name="connsiteY22" fmla="*/ 3048000 h 4572000"/>
              <a:gd name="connsiteX23" fmla="*/ 6023429 w 7271657"/>
              <a:gd name="connsiteY23" fmla="*/ 3091543 h 4572000"/>
              <a:gd name="connsiteX24" fmla="*/ 5979886 w 7271657"/>
              <a:gd name="connsiteY24" fmla="*/ 3106057 h 4572000"/>
              <a:gd name="connsiteX25" fmla="*/ 5849257 w 7271657"/>
              <a:gd name="connsiteY25" fmla="*/ 3178628 h 4572000"/>
              <a:gd name="connsiteX26" fmla="*/ 5718629 w 7271657"/>
              <a:gd name="connsiteY26" fmla="*/ 3265714 h 4572000"/>
              <a:gd name="connsiteX27" fmla="*/ 5631543 w 7271657"/>
              <a:gd name="connsiteY27" fmla="*/ 3338285 h 4572000"/>
              <a:gd name="connsiteX28" fmla="*/ 5573486 w 7271657"/>
              <a:gd name="connsiteY28" fmla="*/ 3352800 h 4572000"/>
              <a:gd name="connsiteX29" fmla="*/ 5457372 w 7271657"/>
              <a:gd name="connsiteY29" fmla="*/ 3396343 h 4572000"/>
              <a:gd name="connsiteX30" fmla="*/ 5341257 w 7271657"/>
              <a:gd name="connsiteY30" fmla="*/ 3483428 h 4572000"/>
              <a:gd name="connsiteX31" fmla="*/ 5283200 w 7271657"/>
              <a:gd name="connsiteY31" fmla="*/ 3497943 h 4572000"/>
              <a:gd name="connsiteX32" fmla="*/ 5239657 w 7271657"/>
              <a:gd name="connsiteY32" fmla="*/ 3526971 h 4572000"/>
              <a:gd name="connsiteX33" fmla="*/ 5109029 w 7271657"/>
              <a:gd name="connsiteY33" fmla="*/ 3570514 h 4572000"/>
              <a:gd name="connsiteX34" fmla="*/ 5021943 w 7271657"/>
              <a:gd name="connsiteY34" fmla="*/ 3657600 h 4572000"/>
              <a:gd name="connsiteX35" fmla="*/ 4934857 w 7271657"/>
              <a:gd name="connsiteY35" fmla="*/ 3686628 h 4572000"/>
              <a:gd name="connsiteX36" fmla="*/ 4920343 w 7271657"/>
              <a:gd name="connsiteY36" fmla="*/ 3730171 h 4572000"/>
              <a:gd name="connsiteX37" fmla="*/ 4804229 w 7271657"/>
              <a:gd name="connsiteY37" fmla="*/ 3773714 h 4572000"/>
              <a:gd name="connsiteX38" fmla="*/ 4760686 w 7271657"/>
              <a:gd name="connsiteY38" fmla="*/ 3802743 h 4572000"/>
              <a:gd name="connsiteX39" fmla="*/ 4615543 w 7271657"/>
              <a:gd name="connsiteY39" fmla="*/ 3904343 h 4572000"/>
              <a:gd name="connsiteX40" fmla="*/ 4572000 w 7271657"/>
              <a:gd name="connsiteY40" fmla="*/ 3918857 h 4572000"/>
              <a:gd name="connsiteX41" fmla="*/ 4412343 w 7271657"/>
              <a:gd name="connsiteY41" fmla="*/ 4005943 h 4572000"/>
              <a:gd name="connsiteX42" fmla="*/ 4339772 w 7271657"/>
              <a:gd name="connsiteY42" fmla="*/ 4064000 h 4572000"/>
              <a:gd name="connsiteX43" fmla="*/ 4296229 w 7271657"/>
              <a:gd name="connsiteY43" fmla="*/ 4122057 h 4572000"/>
              <a:gd name="connsiteX44" fmla="*/ 4223657 w 7271657"/>
              <a:gd name="connsiteY44" fmla="*/ 4151085 h 4572000"/>
              <a:gd name="connsiteX45" fmla="*/ 4180114 w 7271657"/>
              <a:gd name="connsiteY45" fmla="*/ 4180114 h 4572000"/>
              <a:gd name="connsiteX46" fmla="*/ 4107543 w 7271657"/>
              <a:gd name="connsiteY46" fmla="*/ 4252685 h 4572000"/>
              <a:gd name="connsiteX47" fmla="*/ 4064000 w 7271657"/>
              <a:gd name="connsiteY47" fmla="*/ 4296228 h 4572000"/>
              <a:gd name="connsiteX48" fmla="*/ 3962400 w 7271657"/>
              <a:gd name="connsiteY48" fmla="*/ 4368800 h 4572000"/>
              <a:gd name="connsiteX49" fmla="*/ 3846286 w 7271657"/>
              <a:gd name="connsiteY49" fmla="*/ 4397828 h 4572000"/>
              <a:gd name="connsiteX50" fmla="*/ 3715657 w 7271657"/>
              <a:gd name="connsiteY50" fmla="*/ 4470400 h 4572000"/>
              <a:gd name="connsiteX51" fmla="*/ 3599543 w 7271657"/>
              <a:gd name="connsiteY51" fmla="*/ 4484914 h 4572000"/>
              <a:gd name="connsiteX52" fmla="*/ 3425372 w 7271657"/>
              <a:gd name="connsiteY52" fmla="*/ 4528457 h 4572000"/>
              <a:gd name="connsiteX53" fmla="*/ 3222172 w 7271657"/>
              <a:gd name="connsiteY53" fmla="*/ 4572000 h 4572000"/>
              <a:gd name="connsiteX54" fmla="*/ 2598057 w 7271657"/>
              <a:gd name="connsiteY54" fmla="*/ 4528457 h 4572000"/>
              <a:gd name="connsiteX55" fmla="*/ 2554514 w 7271657"/>
              <a:gd name="connsiteY55" fmla="*/ 4513943 h 4572000"/>
              <a:gd name="connsiteX56" fmla="*/ 2496457 w 7271657"/>
              <a:gd name="connsiteY56" fmla="*/ 4499428 h 4572000"/>
              <a:gd name="connsiteX57" fmla="*/ 2365829 w 7271657"/>
              <a:gd name="connsiteY57" fmla="*/ 4455885 h 4572000"/>
              <a:gd name="connsiteX58" fmla="*/ 2264229 w 7271657"/>
              <a:gd name="connsiteY58" fmla="*/ 4383314 h 4572000"/>
              <a:gd name="connsiteX59" fmla="*/ 2191657 w 7271657"/>
              <a:gd name="connsiteY59" fmla="*/ 4339771 h 4572000"/>
              <a:gd name="connsiteX60" fmla="*/ 2119086 w 7271657"/>
              <a:gd name="connsiteY60" fmla="*/ 4325257 h 4572000"/>
              <a:gd name="connsiteX61" fmla="*/ 2075543 w 7271657"/>
              <a:gd name="connsiteY61" fmla="*/ 4310743 h 4572000"/>
              <a:gd name="connsiteX62" fmla="*/ 1973943 w 7271657"/>
              <a:gd name="connsiteY62" fmla="*/ 4209143 h 4572000"/>
              <a:gd name="connsiteX63" fmla="*/ 1959429 w 7271657"/>
              <a:gd name="connsiteY63" fmla="*/ 4165600 h 4572000"/>
              <a:gd name="connsiteX64" fmla="*/ 1886857 w 7271657"/>
              <a:gd name="connsiteY64" fmla="*/ 4064000 h 4572000"/>
              <a:gd name="connsiteX65" fmla="*/ 1828800 w 7271657"/>
              <a:gd name="connsiteY65" fmla="*/ 3933371 h 4572000"/>
              <a:gd name="connsiteX66" fmla="*/ 1785257 w 7271657"/>
              <a:gd name="connsiteY66" fmla="*/ 3904343 h 4572000"/>
              <a:gd name="connsiteX67" fmla="*/ 1756229 w 7271657"/>
              <a:gd name="connsiteY67" fmla="*/ 3860800 h 4572000"/>
              <a:gd name="connsiteX68" fmla="*/ 1712686 w 7271657"/>
              <a:gd name="connsiteY68" fmla="*/ 3802743 h 4572000"/>
              <a:gd name="connsiteX69" fmla="*/ 1698172 w 7271657"/>
              <a:gd name="connsiteY69" fmla="*/ 3759200 h 4572000"/>
              <a:gd name="connsiteX70" fmla="*/ 1654629 w 7271657"/>
              <a:gd name="connsiteY70" fmla="*/ 3701143 h 4572000"/>
              <a:gd name="connsiteX71" fmla="*/ 1625600 w 7271657"/>
              <a:gd name="connsiteY71" fmla="*/ 3657600 h 4572000"/>
              <a:gd name="connsiteX72" fmla="*/ 1567543 w 7271657"/>
              <a:gd name="connsiteY72" fmla="*/ 3570514 h 4572000"/>
              <a:gd name="connsiteX73" fmla="*/ 1538514 w 7271657"/>
              <a:gd name="connsiteY73" fmla="*/ 3526971 h 4572000"/>
              <a:gd name="connsiteX74" fmla="*/ 1494972 w 7271657"/>
              <a:gd name="connsiteY74" fmla="*/ 3512457 h 4572000"/>
              <a:gd name="connsiteX75" fmla="*/ 1465943 w 7271657"/>
              <a:gd name="connsiteY75" fmla="*/ 3439885 h 4572000"/>
              <a:gd name="connsiteX76" fmla="*/ 1451429 w 7271657"/>
              <a:gd name="connsiteY76" fmla="*/ 3396343 h 4572000"/>
              <a:gd name="connsiteX77" fmla="*/ 1422400 w 7271657"/>
              <a:gd name="connsiteY77" fmla="*/ 3323771 h 4572000"/>
              <a:gd name="connsiteX78" fmla="*/ 1407886 w 7271657"/>
              <a:gd name="connsiteY78" fmla="*/ 3251200 h 4572000"/>
              <a:gd name="connsiteX79" fmla="*/ 1393372 w 7271657"/>
              <a:gd name="connsiteY79" fmla="*/ 3149600 h 4572000"/>
              <a:gd name="connsiteX80" fmla="*/ 1364343 w 7271657"/>
              <a:gd name="connsiteY80" fmla="*/ 3106057 h 4572000"/>
              <a:gd name="connsiteX81" fmla="*/ 1335314 w 7271657"/>
              <a:gd name="connsiteY81" fmla="*/ 3048000 h 4572000"/>
              <a:gd name="connsiteX82" fmla="*/ 1320800 w 7271657"/>
              <a:gd name="connsiteY82" fmla="*/ 3004457 h 4572000"/>
              <a:gd name="connsiteX83" fmla="*/ 1219200 w 7271657"/>
              <a:gd name="connsiteY83" fmla="*/ 2902857 h 4572000"/>
              <a:gd name="connsiteX84" fmla="*/ 1161143 w 7271657"/>
              <a:gd name="connsiteY84" fmla="*/ 2786743 h 4572000"/>
              <a:gd name="connsiteX85" fmla="*/ 1146629 w 7271657"/>
              <a:gd name="connsiteY85" fmla="*/ 2743200 h 4572000"/>
              <a:gd name="connsiteX86" fmla="*/ 1074057 w 7271657"/>
              <a:gd name="connsiteY86" fmla="*/ 2540000 h 4572000"/>
              <a:gd name="connsiteX87" fmla="*/ 1059543 w 7271657"/>
              <a:gd name="connsiteY87" fmla="*/ 2496457 h 4572000"/>
              <a:gd name="connsiteX88" fmla="*/ 1016000 w 7271657"/>
              <a:gd name="connsiteY88" fmla="*/ 2235200 h 4572000"/>
              <a:gd name="connsiteX89" fmla="*/ 957943 w 7271657"/>
              <a:gd name="connsiteY89" fmla="*/ 1799771 h 4572000"/>
              <a:gd name="connsiteX90" fmla="*/ 943429 w 7271657"/>
              <a:gd name="connsiteY90" fmla="*/ 1204685 h 4572000"/>
              <a:gd name="connsiteX91" fmla="*/ 914400 w 7271657"/>
              <a:gd name="connsiteY91" fmla="*/ 1146628 h 4572000"/>
              <a:gd name="connsiteX92" fmla="*/ 870857 w 7271657"/>
              <a:gd name="connsiteY92" fmla="*/ 1117600 h 4572000"/>
              <a:gd name="connsiteX93" fmla="*/ 812800 w 7271657"/>
              <a:gd name="connsiteY93" fmla="*/ 1030514 h 4572000"/>
              <a:gd name="connsiteX94" fmla="*/ 783772 w 7271657"/>
              <a:gd name="connsiteY94" fmla="*/ 972457 h 4572000"/>
              <a:gd name="connsiteX95" fmla="*/ 754743 w 7271657"/>
              <a:gd name="connsiteY95" fmla="*/ 928914 h 4572000"/>
              <a:gd name="connsiteX96" fmla="*/ 696686 w 7271657"/>
              <a:gd name="connsiteY96" fmla="*/ 798285 h 4572000"/>
              <a:gd name="connsiteX97" fmla="*/ 638629 w 7271657"/>
              <a:gd name="connsiteY97" fmla="*/ 653143 h 4572000"/>
              <a:gd name="connsiteX98" fmla="*/ 522514 w 7271657"/>
              <a:gd name="connsiteY98" fmla="*/ 522514 h 4572000"/>
              <a:gd name="connsiteX99" fmla="*/ 478972 w 7271657"/>
              <a:gd name="connsiteY99" fmla="*/ 478971 h 4572000"/>
              <a:gd name="connsiteX100" fmla="*/ 377372 w 7271657"/>
              <a:gd name="connsiteY100" fmla="*/ 406400 h 4572000"/>
              <a:gd name="connsiteX101" fmla="*/ 275772 w 7271657"/>
              <a:gd name="connsiteY101" fmla="*/ 333828 h 4572000"/>
              <a:gd name="connsiteX102" fmla="*/ 203200 w 7271657"/>
              <a:gd name="connsiteY102" fmla="*/ 261257 h 4572000"/>
              <a:gd name="connsiteX103" fmla="*/ 87086 w 7271657"/>
              <a:gd name="connsiteY103" fmla="*/ 130628 h 4572000"/>
              <a:gd name="connsiteX104" fmla="*/ 43543 w 7271657"/>
              <a:gd name="connsiteY104" fmla="*/ 72571 h 4572000"/>
              <a:gd name="connsiteX105" fmla="*/ 0 w 7271657"/>
              <a:gd name="connsiteY105" fmla="*/ 29028 h 4572000"/>
              <a:gd name="connsiteX106" fmla="*/ 0 w 7271657"/>
              <a:gd name="connsiteY10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7271657" h="4572000">
                <a:moveTo>
                  <a:pt x="58057" y="0"/>
                </a:moveTo>
                <a:lnTo>
                  <a:pt x="7271657" y="0"/>
                </a:lnTo>
                <a:lnTo>
                  <a:pt x="7271657" y="1001485"/>
                </a:lnTo>
                <a:cubicBezTo>
                  <a:pt x="7237790" y="1030514"/>
                  <a:pt x="7200062" y="1055566"/>
                  <a:pt x="7170057" y="1088571"/>
                </a:cubicBezTo>
                <a:cubicBezTo>
                  <a:pt x="7151080" y="1109445"/>
                  <a:pt x="7142162" y="1137670"/>
                  <a:pt x="7126514" y="1161143"/>
                </a:cubicBezTo>
                <a:cubicBezTo>
                  <a:pt x="7113096" y="1181271"/>
                  <a:pt x="7097486" y="1199848"/>
                  <a:pt x="7082972" y="1219200"/>
                </a:cubicBezTo>
                <a:cubicBezTo>
                  <a:pt x="7078134" y="1233714"/>
                  <a:pt x="7079275" y="1251925"/>
                  <a:pt x="7068457" y="1262743"/>
                </a:cubicBezTo>
                <a:cubicBezTo>
                  <a:pt x="7057639" y="1273561"/>
                  <a:pt x="7038895" y="1271043"/>
                  <a:pt x="7024914" y="1277257"/>
                </a:cubicBezTo>
                <a:cubicBezTo>
                  <a:pt x="6995256" y="1290438"/>
                  <a:pt x="6966857" y="1306286"/>
                  <a:pt x="6937829" y="1320800"/>
                </a:cubicBezTo>
                <a:cubicBezTo>
                  <a:pt x="6860415" y="1436919"/>
                  <a:pt x="6962023" y="1296605"/>
                  <a:pt x="6865257" y="1393371"/>
                </a:cubicBezTo>
                <a:cubicBezTo>
                  <a:pt x="6852922" y="1405706"/>
                  <a:pt x="6848564" y="1424579"/>
                  <a:pt x="6836229" y="1436914"/>
                </a:cubicBezTo>
                <a:cubicBezTo>
                  <a:pt x="6823894" y="1449249"/>
                  <a:pt x="6806087" y="1454776"/>
                  <a:pt x="6792686" y="1465943"/>
                </a:cubicBezTo>
                <a:cubicBezTo>
                  <a:pt x="6744504" y="1506094"/>
                  <a:pt x="6735906" y="1531635"/>
                  <a:pt x="6691086" y="1582057"/>
                </a:cubicBezTo>
                <a:cubicBezTo>
                  <a:pt x="6570821" y="1717356"/>
                  <a:pt x="6689316" y="1565065"/>
                  <a:pt x="6589486" y="1698171"/>
                </a:cubicBezTo>
                <a:cubicBezTo>
                  <a:pt x="6535680" y="1859589"/>
                  <a:pt x="6566470" y="1787747"/>
                  <a:pt x="6502400" y="1915885"/>
                </a:cubicBezTo>
                <a:cubicBezTo>
                  <a:pt x="6492724" y="1998133"/>
                  <a:pt x="6480065" y="2080084"/>
                  <a:pt x="6473372" y="2162628"/>
                </a:cubicBezTo>
                <a:cubicBezTo>
                  <a:pt x="6465542" y="2259194"/>
                  <a:pt x="6469178" y="2356582"/>
                  <a:pt x="6458857" y="2452914"/>
                </a:cubicBezTo>
                <a:cubicBezTo>
                  <a:pt x="6451790" y="2518875"/>
                  <a:pt x="6419910" y="2592414"/>
                  <a:pt x="6400800" y="2656114"/>
                </a:cubicBezTo>
                <a:cubicBezTo>
                  <a:pt x="6395068" y="2675221"/>
                  <a:pt x="6395207" y="2696329"/>
                  <a:pt x="6386286" y="2714171"/>
                </a:cubicBezTo>
                <a:cubicBezTo>
                  <a:pt x="6370684" y="2745376"/>
                  <a:pt x="6343831" y="2770052"/>
                  <a:pt x="6328229" y="2801257"/>
                </a:cubicBezTo>
                <a:cubicBezTo>
                  <a:pt x="6276885" y="2903945"/>
                  <a:pt x="6311690" y="2870340"/>
                  <a:pt x="6241143" y="2917371"/>
                </a:cubicBezTo>
                <a:cubicBezTo>
                  <a:pt x="6173889" y="3018251"/>
                  <a:pt x="6263817" y="2901177"/>
                  <a:pt x="6139543" y="2989943"/>
                </a:cubicBezTo>
                <a:cubicBezTo>
                  <a:pt x="6024650" y="3072009"/>
                  <a:pt x="6194926" y="3005346"/>
                  <a:pt x="6066972" y="3048000"/>
                </a:cubicBezTo>
                <a:cubicBezTo>
                  <a:pt x="6052458" y="3062514"/>
                  <a:pt x="6040508" y="3080157"/>
                  <a:pt x="6023429" y="3091543"/>
                </a:cubicBezTo>
                <a:cubicBezTo>
                  <a:pt x="6010699" y="3100030"/>
                  <a:pt x="5992336" y="3097164"/>
                  <a:pt x="5979886" y="3106057"/>
                </a:cubicBezTo>
                <a:cubicBezTo>
                  <a:pt x="5862439" y="3189947"/>
                  <a:pt x="5986475" y="3151185"/>
                  <a:pt x="5849257" y="3178628"/>
                </a:cubicBezTo>
                <a:cubicBezTo>
                  <a:pt x="5805714" y="3207657"/>
                  <a:pt x="5758832" y="3232212"/>
                  <a:pt x="5718629" y="3265714"/>
                </a:cubicBezTo>
                <a:cubicBezTo>
                  <a:pt x="5689600" y="3289904"/>
                  <a:pt x="5663945" y="3318844"/>
                  <a:pt x="5631543" y="3338285"/>
                </a:cubicBezTo>
                <a:cubicBezTo>
                  <a:pt x="5614438" y="3348548"/>
                  <a:pt x="5592410" y="3346492"/>
                  <a:pt x="5573486" y="3352800"/>
                </a:cubicBezTo>
                <a:cubicBezTo>
                  <a:pt x="5534271" y="3365872"/>
                  <a:pt x="5495004" y="3379238"/>
                  <a:pt x="5457372" y="3396343"/>
                </a:cubicBezTo>
                <a:cubicBezTo>
                  <a:pt x="5416165" y="3415074"/>
                  <a:pt x="5377526" y="3463278"/>
                  <a:pt x="5341257" y="3483428"/>
                </a:cubicBezTo>
                <a:cubicBezTo>
                  <a:pt x="5323819" y="3493116"/>
                  <a:pt x="5302552" y="3493105"/>
                  <a:pt x="5283200" y="3497943"/>
                </a:cubicBezTo>
                <a:cubicBezTo>
                  <a:pt x="5268686" y="3507619"/>
                  <a:pt x="5255990" y="3520846"/>
                  <a:pt x="5239657" y="3526971"/>
                </a:cubicBezTo>
                <a:cubicBezTo>
                  <a:pt x="5171734" y="3552442"/>
                  <a:pt x="5166466" y="3524564"/>
                  <a:pt x="5109029" y="3570514"/>
                </a:cubicBezTo>
                <a:cubicBezTo>
                  <a:pt x="5076972" y="3596160"/>
                  <a:pt x="5060889" y="3644618"/>
                  <a:pt x="5021943" y="3657600"/>
                </a:cubicBezTo>
                <a:lnTo>
                  <a:pt x="4934857" y="3686628"/>
                </a:lnTo>
                <a:cubicBezTo>
                  <a:pt x="4930019" y="3701142"/>
                  <a:pt x="4931161" y="3719353"/>
                  <a:pt x="4920343" y="3730171"/>
                </a:cubicBezTo>
                <a:cubicBezTo>
                  <a:pt x="4895043" y="3755472"/>
                  <a:pt x="4836627" y="3765615"/>
                  <a:pt x="4804229" y="3773714"/>
                </a:cubicBezTo>
                <a:cubicBezTo>
                  <a:pt x="4789715" y="3783390"/>
                  <a:pt x="4774881" y="3792604"/>
                  <a:pt x="4760686" y="3802743"/>
                </a:cubicBezTo>
                <a:cubicBezTo>
                  <a:pt x="4707421" y="3840789"/>
                  <a:pt x="4675592" y="3870982"/>
                  <a:pt x="4615543" y="3904343"/>
                </a:cubicBezTo>
                <a:cubicBezTo>
                  <a:pt x="4602169" y="3911773"/>
                  <a:pt x="4585431" y="3911531"/>
                  <a:pt x="4572000" y="3918857"/>
                </a:cubicBezTo>
                <a:cubicBezTo>
                  <a:pt x="4394499" y="4015675"/>
                  <a:pt x="4515414" y="3971584"/>
                  <a:pt x="4412343" y="4005943"/>
                </a:cubicBezTo>
                <a:cubicBezTo>
                  <a:pt x="4388153" y="4025295"/>
                  <a:pt x="4361677" y="4042095"/>
                  <a:pt x="4339772" y="4064000"/>
                </a:cubicBezTo>
                <a:cubicBezTo>
                  <a:pt x="4322667" y="4081105"/>
                  <a:pt x="4315581" y="4107543"/>
                  <a:pt x="4296229" y="4122057"/>
                </a:cubicBezTo>
                <a:cubicBezTo>
                  <a:pt x="4275386" y="4137689"/>
                  <a:pt x="4246960" y="4139433"/>
                  <a:pt x="4223657" y="4151085"/>
                </a:cubicBezTo>
                <a:cubicBezTo>
                  <a:pt x="4208054" y="4158886"/>
                  <a:pt x="4194628" y="4170438"/>
                  <a:pt x="4180114" y="4180114"/>
                </a:cubicBezTo>
                <a:cubicBezTo>
                  <a:pt x="4126896" y="4259943"/>
                  <a:pt x="4180114" y="4192209"/>
                  <a:pt x="4107543" y="4252685"/>
                </a:cubicBezTo>
                <a:cubicBezTo>
                  <a:pt x="4091774" y="4265826"/>
                  <a:pt x="4079585" y="4282870"/>
                  <a:pt x="4064000" y="4296228"/>
                </a:cubicBezTo>
                <a:cubicBezTo>
                  <a:pt x="4054797" y="4304117"/>
                  <a:pt x="3980778" y="4359611"/>
                  <a:pt x="3962400" y="4368800"/>
                </a:cubicBezTo>
                <a:cubicBezTo>
                  <a:pt x="3932647" y="4383676"/>
                  <a:pt x="3873886" y="4392308"/>
                  <a:pt x="3846286" y="4397828"/>
                </a:cubicBezTo>
                <a:cubicBezTo>
                  <a:pt x="3806785" y="4424163"/>
                  <a:pt x="3760584" y="4457564"/>
                  <a:pt x="3715657" y="4470400"/>
                </a:cubicBezTo>
                <a:cubicBezTo>
                  <a:pt x="3678152" y="4481116"/>
                  <a:pt x="3638248" y="4480076"/>
                  <a:pt x="3599543" y="4484914"/>
                </a:cubicBezTo>
                <a:cubicBezTo>
                  <a:pt x="3492970" y="4538201"/>
                  <a:pt x="3587524" y="4498975"/>
                  <a:pt x="3425372" y="4528457"/>
                </a:cubicBezTo>
                <a:cubicBezTo>
                  <a:pt x="3357218" y="4540849"/>
                  <a:pt x="3289905" y="4557486"/>
                  <a:pt x="3222172" y="4572000"/>
                </a:cubicBezTo>
                <a:cubicBezTo>
                  <a:pt x="3218797" y="4571812"/>
                  <a:pt x="2763834" y="4561612"/>
                  <a:pt x="2598057" y="4528457"/>
                </a:cubicBezTo>
                <a:cubicBezTo>
                  <a:pt x="2583055" y="4525457"/>
                  <a:pt x="2569225" y="4518146"/>
                  <a:pt x="2554514" y="4513943"/>
                </a:cubicBezTo>
                <a:cubicBezTo>
                  <a:pt x="2535334" y="4508463"/>
                  <a:pt x="2515381" y="4505736"/>
                  <a:pt x="2496457" y="4499428"/>
                </a:cubicBezTo>
                <a:cubicBezTo>
                  <a:pt x="2332491" y="4444772"/>
                  <a:pt x="2504958" y="4490669"/>
                  <a:pt x="2365829" y="4455885"/>
                </a:cubicBezTo>
                <a:cubicBezTo>
                  <a:pt x="2323256" y="4423956"/>
                  <a:pt x="2306670" y="4409840"/>
                  <a:pt x="2264229" y="4383314"/>
                </a:cubicBezTo>
                <a:cubicBezTo>
                  <a:pt x="2240306" y="4368362"/>
                  <a:pt x="2217850" y="4350248"/>
                  <a:pt x="2191657" y="4339771"/>
                </a:cubicBezTo>
                <a:cubicBezTo>
                  <a:pt x="2168752" y="4330609"/>
                  <a:pt x="2143019" y="4331240"/>
                  <a:pt x="2119086" y="4325257"/>
                </a:cubicBezTo>
                <a:cubicBezTo>
                  <a:pt x="2104243" y="4321546"/>
                  <a:pt x="2090057" y="4315581"/>
                  <a:pt x="2075543" y="4310743"/>
                </a:cubicBezTo>
                <a:cubicBezTo>
                  <a:pt x="2022325" y="4270829"/>
                  <a:pt x="2007809" y="4268409"/>
                  <a:pt x="1973943" y="4209143"/>
                </a:cubicBezTo>
                <a:cubicBezTo>
                  <a:pt x="1966352" y="4195859"/>
                  <a:pt x="1967020" y="4178884"/>
                  <a:pt x="1959429" y="4165600"/>
                </a:cubicBezTo>
                <a:cubicBezTo>
                  <a:pt x="1933135" y="4119586"/>
                  <a:pt x="1909318" y="4108923"/>
                  <a:pt x="1886857" y="4064000"/>
                </a:cubicBezTo>
                <a:cubicBezTo>
                  <a:pt x="1875611" y="4041507"/>
                  <a:pt x="1848041" y="3956460"/>
                  <a:pt x="1828800" y="3933371"/>
                </a:cubicBezTo>
                <a:cubicBezTo>
                  <a:pt x="1817633" y="3919970"/>
                  <a:pt x="1799771" y="3914019"/>
                  <a:pt x="1785257" y="3904343"/>
                </a:cubicBezTo>
                <a:cubicBezTo>
                  <a:pt x="1775581" y="3889829"/>
                  <a:pt x="1766368" y="3874995"/>
                  <a:pt x="1756229" y="3860800"/>
                </a:cubicBezTo>
                <a:cubicBezTo>
                  <a:pt x="1742169" y="3841115"/>
                  <a:pt x="1724688" y="3823746"/>
                  <a:pt x="1712686" y="3802743"/>
                </a:cubicBezTo>
                <a:cubicBezTo>
                  <a:pt x="1705095" y="3789459"/>
                  <a:pt x="1705763" y="3772484"/>
                  <a:pt x="1698172" y="3759200"/>
                </a:cubicBezTo>
                <a:cubicBezTo>
                  <a:pt x="1686170" y="3738197"/>
                  <a:pt x="1668689" y="3720828"/>
                  <a:pt x="1654629" y="3701143"/>
                </a:cubicBezTo>
                <a:cubicBezTo>
                  <a:pt x="1644490" y="3686948"/>
                  <a:pt x="1635276" y="3672114"/>
                  <a:pt x="1625600" y="3657600"/>
                </a:cubicBezTo>
                <a:cubicBezTo>
                  <a:pt x="1600093" y="3581078"/>
                  <a:pt x="1627944" y="3642995"/>
                  <a:pt x="1567543" y="3570514"/>
                </a:cubicBezTo>
                <a:cubicBezTo>
                  <a:pt x="1556376" y="3557113"/>
                  <a:pt x="1552136" y="3537868"/>
                  <a:pt x="1538514" y="3526971"/>
                </a:cubicBezTo>
                <a:cubicBezTo>
                  <a:pt x="1526567" y="3517414"/>
                  <a:pt x="1509486" y="3517295"/>
                  <a:pt x="1494972" y="3512457"/>
                </a:cubicBezTo>
                <a:cubicBezTo>
                  <a:pt x="1485296" y="3488266"/>
                  <a:pt x="1475091" y="3464280"/>
                  <a:pt x="1465943" y="3439885"/>
                </a:cubicBezTo>
                <a:cubicBezTo>
                  <a:pt x="1460571" y="3425560"/>
                  <a:pt x="1456801" y="3410668"/>
                  <a:pt x="1451429" y="3396343"/>
                </a:cubicBezTo>
                <a:cubicBezTo>
                  <a:pt x="1442281" y="3371948"/>
                  <a:pt x="1432076" y="3347962"/>
                  <a:pt x="1422400" y="3323771"/>
                </a:cubicBezTo>
                <a:cubicBezTo>
                  <a:pt x="1417562" y="3299581"/>
                  <a:pt x="1411942" y="3275534"/>
                  <a:pt x="1407886" y="3251200"/>
                </a:cubicBezTo>
                <a:cubicBezTo>
                  <a:pt x="1402262" y="3217455"/>
                  <a:pt x="1403202" y="3182368"/>
                  <a:pt x="1393372" y="3149600"/>
                </a:cubicBezTo>
                <a:cubicBezTo>
                  <a:pt x="1388359" y="3132892"/>
                  <a:pt x="1372998" y="3121203"/>
                  <a:pt x="1364343" y="3106057"/>
                </a:cubicBezTo>
                <a:cubicBezTo>
                  <a:pt x="1353608" y="3087271"/>
                  <a:pt x="1343837" y="3067887"/>
                  <a:pt x="1335314" y="3048000"/>
                </a:cubicBezTo>
                <a:cubicBezTo>
                  <a:pt x="1329287" y="3033938"/>
                  <a:pt x="1330357" y="3016404"/>
                  <a:pt x="1320800" y="3004457"/>
                </a:cubicBezTo>
                <a:cubicBezTo>
                  <a:pt x="1290880" y="2967057"/>
                  <a:pt x="1219200" y="2902857"/>
                  <a:pt x="1219200" y="2902857"/>
                </a:cubicBezTo>
                <a:cubicBezTo>
                  <a:pt x="1186471" y="2804667"/>
                  <a:pt x="1229695" y="2923848"/>
                  <a:pt x="1161143" y="2786743"/>
                </a:cubicBezTo>
                <a:cubicBezTo>
                  <a:pt x="1154301" y="2773059"/>
                  <a:pt x="1152311" y="2757405"/>
                  <a:pt x="1146629" y="2743200"/>
                </a:cubicBezTo>
                <a:cubicBezTo>
                  <a:pt x="1069537" y="2550470"/>
                  <a:pt x="1132016" y="2733195"/>
                  <a:pt x="1074057" y="2540000"/>
                </a:cubicBezTo>
                <a:cubicBezTo>
                  <a:pt x="1069661" y="2525346"/>
                  <a:pt x="1062406" y="2511486"/>
                  <a:pt x="1059543" y="2496457"/>
                </a:cubicBezTo>
                <a:cubicBezTo>
                  <a:pt x="1043023" y="2409729"/>
                  <a:pt x="1023648" y="2323155"/>
                  <a:pt x="1016000" y="2235200"/>
                </a:cubicBezTo>
                <a:cubicBezTo>
                  <a:pt x="983921" y="1866282"/>
                  <a:pt x="1017658" y="2008769"/>
                  <a:pt x="957943" y="1799771"/>
                </a:cubicBezTo>
                <a:cubicBezTo>
                  <a:pt x="953105" y="1601409"/>
                  <a:pt x="956628" y="1402667"/>
                  <a:pt x="943429" y="1204685"/>
                </a:cubicBezTo>
                <a:cubicBezTo>
                  <a:pt x="941990" y="1183096"/>
                  <a:pt x="928252" y="1163250"/>
                  <a:pt x="914400" y="1146628"/>
                </a:cubicBezTo>
                <a:cubicBezTo>
                  <a:pt x="903233" y="1133227"/>
                  <a:pt x="885371" y="1127276"/>
                  <a:pt x="870857" y="1117600"/>
                </a:cubicBezTo>
                <a:cubicBezTo>
                  <a:pt x="839723" y="1024195"/>
                  <a:pt x="880751" y="1125647"/>
                  <a:pt x="812800" y="1030514"/>
                </a:cubicBezTo>
                <a:cubicBezTo>
                  <a:pt x="800224" y="1012908"/>
                  <a:pt x="794507" y="991243"/>
                  <a:pt x="783772" y="972457"/>
                </a:cubicBezTo>
                <a:cubicBezTo>
                  <a:pt x="775117" y="957311"/>
                  <a:pt x="764419" y="943428"/>
                  <a:pt x="754743" y="928914"/>
                </a:cubicBezTo>
                <a:cubicBezTo>
                  <a:pt x="722264" y="766516"/>
                  <a:pt x="767995" y="940902"/>
                  <a:pt x="696686" y="798285"/>
                </a:cubicBezTo>
                <a:cubicBezTo>
                  <a:pt x="577743" y="560401"/>
                  <a:pt x="740082" y="830685"/>
                  <a:pt x="638629" y="653143"/>
                </a:cubicBezTo>
                <a:cubicBezTo>
                  <a:pt x="604096" y="592710"/>
                  <a:pt x="581296" y="581297"/>
                  <a:pt x="522514" y="522514"/>
                </a:cubicBezTo>
                <a:cubicBezTo>
                  <a:pt x="508000" y="508000"/>
                  <a:pt x="496051" y="490357"/>
                  <a:pt x="478972" y="478971"/>
                </a:cubicBezTo>
                <a:cubicBezTo>
                  <a:pt x="444508" y="455995"/>
                  <a:pt x="408882" y="433408"/>
                  <a:pt x="377372" y="406400"/>
                </a:cubicBezTo>
                <a:cubicBezTo>
                  <a:pt x="294993" y="335789"/>
                  <a:pt x="376998" y="384442"/>
                  <a:pt x="275772" y="333828"/>
                </a:cubicBezTo>
                <a:cubicBezTo>
                  <a:pt x="215953" y="244101"/>
                  <a:pt x="282371" y="331631"/>
                  <a:pt x="203200" y="261257"/>
                </a:cubicBezTo>
                <a:cubicBezTo>
                  <a:pt x="101536" y="170890"/>
                  <a:pt x="139839" y="204482"/>
                  <a:pt x="87086" y="130628"/>
                </a:cubicBezTo>
                <a:cubicBezTo>
                  <a:pt x="73026" y="110943"/>
                  <a:pt x="59286" y="90938"/>
                  <a:pt x="43543" y="72571"/>
                </a:cubicBezTo>
                <a:cubicBezTo>
                  <a:pt x="30185" y="56986"/>
                  <a:pt x="0" y="29028"/>
                  <a:pt x="0" y="29028"/>
                </a:cubicBezTo>
                <a:lnTo>
                  <a:pt x="0" y="0"/>
                </a:lnTo>
              </a:path>
            </a:pathLst>
          </a:custGeom>
          <a:solidFill>
            <a:srgbClr val="00CC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660376" y="-276045"/>
            <a:ext cx="4347713" cy="7453222"/>
          </a:xfrm>
          <a:custGeom>
            <a:avLst/>
            <a:gdLst>
              <a:gd name="connsiteX0" fmla="*/ 569343 w 4347713"/>
              <a:gd name="connsiteY0" fmla="*/ 7211683 h 7453222"/>
              <a:gd name="connsiteX1" fmla="*/ 396815 w 4347713"/>
              <a:gd name="connsiteY1" fmla="*/ 7177177 h 7453222"/>
              <a:gd name="connsiteX2" fmla="*/ 276045 w 4347713"/>
              <a:gd name="connsiteY2" fmla="*/ 7073660 h 7453222"/>
              <a:gd name="connsiteX3" fmla="*/ 258792 w 4347713"/>
              <a:gd name="connsiteY3" fmla="*/ 7021902 h 7453222"/>
              <a:gd name="connsiteX4" fmla="*/ 189781 w 4347713"/>
              <a:gd name="connsiteY4" fmla="*/ 6935637 h 7453222"/>
              <a:gd name="connsiteX5" fmla="*/ 86264 w 4347713"/>
              <a:gd name="connsiteY5" fmla="*/ 6763109 h 7453222"/>
              <a:gd name="connsiteX6" fmla="*/ 34505 w 4347713"/>
              <a:gd name="connsiteY6" fmla="*/ 6504317 h 7453222"/>
              <a:gd name="connsiteX7" fmla="*/ 86264 w 4347713"/>
              <a:gd name="connsiteY7" fmla="*/ 6193766 h 7453222"/>
              <a:gd name="connsiteX8" fmla="*/ 103517 w 4347713"/>
              <a:gd name="connsiteY8" fmla="*/ 6142007 h 7453222"/>
              <a:gd name="connsiteX9" fmla="*/ 120770 w 4347713"/>
              <a:gd name="connsiteY9" fmla="*/ 6055743 h 7453222"/>
              <a:gd name="connsiteX10" fmla="*/ 172528 w 4347713"/>
              <a:gd name="connsiteY10" fmla="*/ 5883215 h 7453222"/>
              <a:gd name="connsiteX11" fmla="*/ 155275 w 4347713"/>
              <a:gd name="connsiteY11" fmla="*/ 5193102 h 7453222"/>
              <a:gd name="connsiteX12" fmla="*/ 138022 w 4347713"/>
              <a:gd name="connsiteY12" fmla="*/ 5141343 h 7453222"/>
              <a:gd name="connsiteX13" fmla="*/ 103517 w 4347713"/>
              <a:gd name="connsiteY13" fmla="*/ 5003320 h 7453222"/>
              <a:gd name="connsiteX14" fmla="*/ 51758 w 4347713"/>
              <a:gd name="connsiteY14" fmla="*/ 4865298 h 7453222"/>
              <a:gd name="connsiteX15" fmla="*/ 0 w 4347713"/>
              <a:gd name="connsiteY15" fmla="*/ 4744528 h 7453222"/>
              <a:gd name="connsiteX16" fmla="*/ 17253 w 4347713"/>
              <a:gd name="connsiteY16" fmla="*/ 4433977 h 7453222"/>
              <a:gd name="connsiteX17" fmla="*/ 120770 w 4347713"/>
              <a:gd name="connsiteY17" fmla="*/ 4347713 h 7453222"/>
              <a:gd name="connsiteX18" fmla="*/ 241539 w 4347713"/>
              <a:gd name="connsiteY18" fmla="*/ 4244196 h 7453222"/>
              <a:gd name="connsiteX19" fmla="*/ 310551 w 4347713"/>
              <a:gd name="connsiteY19" fmla="*/ 4157932 h 7453222"/>
              <a:gd name="connsiteX20" fmla="*/ 362309 w 4347713"/>
              <a:gd name="connsiteY20" fmla="*/ 4123426 h 7453222"/>
              <a:gd name="connsiteX21" fmla="*/ 448573 w 4347713"/>
              <a:gd name="connsiteY21" fmla="*/ 4019909 h 7453222"/>
              <a:gd name="connsiteX22" fmla="*/ 500332 w 4347713"/>
              <a:gd name="connsiteY22" fmla="*/ 3985403 h 7453222"/>
              <a:gd name="connsiteX23" fmla="*/ 569343 w 4347713"/>
              <a:gd name="connsiteY23" fmla="*/ 3933645 h 7453222"/>
              <a:gd name="connsiteX24" fmla="*/ 621102 w 4347713"/>
              <a:gd name="connsiteY24" fmla="*/ 3899139 h 7453222"/>
              <a:gd name="connsiteX25" fmla="*/ 672860 w 4347713"/>
              <a:gd name="connsiteY25" fmla="*/ 3847381 h 7453222"/>
              <a:gd name="connsiteX26" fmla="*/ 759124 w 4347713"/>
              <a:gd name="connsiteY26" fmla="*/ 3830128 h 7453222"/>
              <a:gd name="connsiteX27" fmla="*/ 845388 w 4347713"/>
              <a:gd name="connsiteY27" fmla="*/ 3795622 h 7453222"/>
              <a:gd name="connsiteX28" fmla="*/ 983411 w 4347713"/>
              <a:gd name="connsiteY28" fmla="*/ 3761117 h 7453222"/>
              <a:gd name="connsiteX29" fmla="*/ 1017917 w 4347713"/>
              <a:gd name="connsiteY29" fmla="*/ 3692105 h 7453222"/>
              <a:gd name="connsiteX30" fmla="*/ 1069675 w 4347713"/>
              <a:gd name="connsiteY30" fmla="*/ 3657600 h 7453222"/>
              <a:gd name="connsiteX31" fmla="*/ 1155939 w 4347713"/>
              <a:gd name="connsiteY31" fmla="*/ 3502324 h 7453222"/>
              <a:gd name="connsiteX32" fmla="*/ 1656271 w 4347713"/>
              <a:gd name="connsiteY32" fmla="*/ 3519577 h 7453222"/>
              <a:gd name="connsiteX33" fmla="*/ 1708030 w 4347713"/>
              <a:gd name="connsiteY33" fmla="*/ 3536830 h 7453222"/>
              <a:gd name="connsiteX34" fmla="*/ 1984075 w 4347713"/>
              <a:gd name="connsiteY34" fmla="*/ 3502324 h 7453222"/>
              <a:gd name="connsiteX35" fmla="*/ 2035834 w 4347713"/>
              <a:gd name="connsiteY35" fmla="*/ 3485071 h 7453222"/>
              <a:gd name="connsiteX36" fmla="*/ 2156603 w 4347713"/>
              <a:gd name="connsiteY36" fmla="*/ 3416060 h 7453222"/>
              <a:gd name="connsiteX37" fmla="*/ 2225615 w 4347713"/>
              <a:gd name="connsiteY37" fmla="*/ 3347049 h 7453222"/>
              <a:gd name="connsiteX38" fmla="*/ 2260120 w 4347713"/>
              <a:gd name="connsiteY38" fmla="*/ 3260785 h 7453222"/>
              <a:gd name="connsiteX39" fmla="*/ 2311879 w 4347713"/>
              <a:gd name="connsiteY39" fmla="*/ 3209026 h 7453222"/>
              <a:gd name="connsiteX40" fmla="*/ 2294626 w 4347713"/>
              <a:gd name="connsiteY40" fmla="*/ 2760453 h 7453222"/>
              <a:gd name="connsiteX41" fmla="*/ 2260120 w 4347713"/>
              <a:gd name="connsiteY41" fmla="*/ 2622430 h 7453222"/>
              <a:gd name="connsiteX42" fmla="*/ 2191109 w 4347713"/>
              <a:gd name="connsiteY42" fmla="*/ 2449902 h 7453222"/>
              <a:gd name="connsiteX43" fmla="*/ 2173856 w 4347713"/>
              <a:gd name="connsiteY43" fmla="*/ 2398143 h 7453222"/>
              <a:gd name="connsiteX44" fmla="*/ 2139351 w 4347713"/>
              <a:gd name="connsiteY44" fmla="*/ 2346385 h 7453222"/>
              <a:gd name="connsiteX45" fmla="*/ 2122098 w 4347713"/>
              <a:gd name="connsiteY45" fmla="*/ 2294626 h 7453222"/>
              <a:gd name="connsiteX46" fmla="*/ 2087592 w 4347713"/>
              <a:gd name="connsiteY46" fmla="*/ 2225615 h 7453222"/>
              <a:gd name="connsiteX47" fmla="*/ 2053087 w 4347713"/>
              <a:gd name="connsiteY47" fmla="*/ 2001328 h 7453222"/>
              <a:gd name="connsiteX48" fmla="*/ 2001328 w 4347713"/>
              <a:gd name="connsiteY48" fmla="*/ 1880558 h 7453222"/>
              <a:gd name="connsiteX49" fmla="*/ 1984075 w 4347713"/>
              <a:gd name="connsiteY49" fmla="*/ 1794294 h 7453222"/>
              <a:gd name="connsiteX50" fmla="*/ 1966822 w 4347713"/>
              <a:gd name="connsiteY50" fmla="*/ 1742536 h 7453222"/>
              <a:gd name="connsiteX51" fmla="*/ 2001328 w 4347713"/>
              <a:gd name="connsiteY51" fmla="*/ 1224951 h 7453222"/>
              <a:gd name="connsiteX52" fmla="*/ 2035834 w 4347713"/>
              <a:gd name="connsiteY52" fmla="*/ 1155939 h 7453222"/>
              <a:gd name="connsiteX53" fmla="*/ 2070339 w 4347713"/>
              <a:gd name="connsiteY53" fmla="*/ 1069675 h 7453222"/>
              <a:gd name="connsiteX54" fmla="*/ 2087592 w 4347713"/>
              <a:gd name="connsiteY54" fmla="*/ 1017917 h 7453222"/>
              <a:gd name="connsiteX55" fmla="*/ 2139351 w 4347713"/>
              <a:gd name="connsiteY55" fmla="*/ 983411 h 7453222"/>
              <a:gd name="connsiteX56" fmla="*/ 2191109 w 4347713"/>
              <a:gd name="connsiteY56" fmla="*/ 914400 h 7453222"/>
              <a:gd name="connsiteX57" fmla="*/ 2225615 w 4347713"/>
              <a:gd name="connsiteY57" fmla="*/ 862641 h 7453222"/>
              <a:gd name="connsiteX58" fmla="*/ 2277373 w 4347713"/>
              <a:gd name="connsiteY58" fmla="*/ 828136 h 7453222"/>
              <a:gd name="connsiteX59" fmla="*/ 2398143 w 4347713"/>
              <a:gd name="connsiteY59" fmla="*/ 759124 h 7453222"/>
              <a:gd name="connsiteX60" fmla="*/ 2432649 w 4347713"/>
              <a:gd name="connsiteY60" fmla="*/ 707366 h 7453222"/>
              <a:gd name="connsiteX61" fmla="*/ 2484407 w 4347713"/>
              <a:gd name="connsiteY61" fmla="*/ 672860 h 7453222"/>
              <a:gd name="connsiteX62" fmla="*/ 2553419 w 4347713"/>
              <a:gd name="connsiteY62" fmla="*/ 586596 h 7453222"/>
              <a:gd name="connsiteX63" fmla="*/ 2587924 w 4347713"/>
              <a:gd name="connsiteY63" fmla="*/ 534837 h 7453222"/>
              <a:gd name="connsiteX64" fmla="*/ 2605177 w 4347713"/>
              <a:gd name="connsiteY64" fmla="*/ 465826 h 7453222"/>
              <a:gd name="connsiteX65" fmla="*/ 2639683 w 4347713"/>
              <a:gd name="connsiteY65" fmla="*/ 396815 h 7453222"/>
              <a:gd name="connsiteX66" fmla="*/ 2708694 w 4347713"/>
              <a:gd name="connsiteY66" fmla="*/ 258792 h 7453222"/>
              <a:gd name="connsiteX67" fmla="*/ 2725947 w 4347713"/>
              <a:gd name="connsiteY67" fmla="*/ 207034 h 7453222"/>
              <a:gd name="connsiteX68" fmla="*/ 2812211 w 4347713"/>
              <a:gd name="connsiteY68" fmla="*/ 120770 h 7453222"/>
              <a:gd name="connsiteX69" fmla="*/ 2863970 w 4347713"/>
              <a:gd name="connsiteY69" fmla="*/ 34505 h 7453222"/>
              <a:gd name="connsiteX70" fmla="*/ 2967487 w 4347713"/>
              <a:gd name="connsiteY70" fmla="*/ 0 h 7453222"/>
              <a:gd name="connsiteX71" fmla="*/ 4347713 w 4347713"/>
              <a:gd name="connsiteY71" fmla="*/ 69011 h 7453222"/>
              <a:gd name="connsiteX72" fmla="*/ 4347713 w 4347713"/>
              <a:gd name="connsiteY72" fmla="*/ 7435970 h 7453222"/>
              <a:gd name="connsiteX73" fmla="*/ 759124 w 4347713"/>
              <a:gd name="connsiteY73" fmla="*/ 7453222 h 74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47713" h="7453222">
                <a:moveTo>
                  <a:pt x="569343" y="7211683"/>
                </a:moveTo>
                <a:lnTo>
                  <a:pt x="396815" y="7177177"/>
                </a:lnTo>
                <a:cubicBezTo>
                  <a:pt x="356558" y="7142671"/>
                  <a:pt x="311270" y="7113288"/>
                  <a:pt x="276045" y="7073660"/>
                </a:cubicBezTo>
                <a:cubicBezTo>
                  <a:pt x="263963" y="7060068"/>
                  <a:pt x="268431" y="7037324"/>
                  <a:pt x="258792" y="7021902"/>
                </a:cubicBezTo>
                <a:cubicBezTo>
                  <a:pt x="239275" y="6990675"/>
                  <a:pt x="210207" y="6966277"/>
                  <a:pt x="189781" y="6935637"/>
                </a:cubicBezTo>
                <a:cubicBezTo>
                  <a:pt x="152579" y="6879834"/>
                  <a:pt x="86264" y="6763109"/>
                  <a:pt x="86264" y="6763109"/>
                </a:cubicBezTo>
                <a:cubicBezTo>
                  <a:pt x="73329" y="6711371"/>
                  <a:pt x="31510" y="6564216"/>
                  <a:pt x="34505" y="6504317"/>
                </a:cubicBezTo>
                <a:cubicBezTo>
                  <a:pt x="35420" y="6486013"/>
                  <a:pt x="68927" y="6263113"/>
                  <a:pt x="86264" y="6193766"/>
                </a:cubicBezTo>
                <a:cubicBezTo>
                  <a:pt x="90675" y="6176123"/>
                  <a:pt x="99106" y="6159650"/>
                  <a:pt x="103517" y="6142007"/>
                </a:cubicBezTo>
                <a:cubicBezTo>
                  <a:pt x="110629" y="6113558"/>
                  <a:pt x="112344" y="6083830"/>
                  <a:pt x="120770" y="6055743"/>
                </a:cubicBezTo>
                <a:cubicBezTo>
                  <a:pt x="188864" y="5828761"/>
                  <a:pt x="127709" y="6107308"/>
                  <a:pt x="172528" y="5883215"/>
                </a:cubicBezTo>
                <a:cubicBezTo>
                  <a:pt x="166777" y="5653177"/>
                  <a:pt x="165966" y="5422963"/>
                  <a:pt x="155275" y="5193102"/>
                </a:cubicBezTo>
                <a:cubicBezTo>
                  <a:pt x="154430" y="5174935"/>
                  <a:pt x="142807" y="5158888"/>
                  <a:pt x="138022" y="5141343"/>
                </a:cubicBezTo>
                <a:cubicBezTo>
                  <a:pt x="125544" y="5095590"/>
                  <a:pt x="115995" y="5049073"/>
                  <a:pt x="103517" y="5003320"/>
                </a:cubicBezTo>
                <a:cubicBezTo>
                  <a:pt x="90465" y="4955462"/>
                  <a:pt x="69186" y="4911773"/>
                  <a:pt x="51758" y="4865298"/>
                </a:cubicBezTo>
                <a:cubicBezTo>
                  <a:pt x="13677" y="4763750"/>
                  <a:pt x="60591" y="4865711"/>
                  <a:pt x="0" y="4744528"/>
                </a:cubicBezTo>
                <a:cubicBezTo>
                  <a:pt x="5751" y="4641011"/>
                  <a:pt x="2591" y="4536612"/>
                  <a:pt x="17253" y="4433977"/>
                </a:cubicBezTo>
                <a:cubicBezTo>
                  <a:pt x="25331" y="4377429"/>
                  <a:pt x="83687" y="4370890"/>
                  <a:pt x="120770" y="4347713"/>
                </a:cubicBezTo>
                <a:cubicBezTo>
                  <a:pt x="164492" y="4320386"/>
                  <a:pt x="207468" y="4283133"/>
                  <a:pt x="241539" y="4244196"/>
                </a:cubicBezTo>
                <a:cubicBezTo>
                  <a:pt x="265788" y="4216483"/>
                  <a:pt x="284512" y="4183971"/>
                  <a:pt x="310551" y="4157932"/>
                </a:cubicBezTo>
                <a:cubicBezTo>
                  <a:pt x="325213" y="4143270"/>
                  <a:pt x="345056" y="4134928"/>
                  <a:pt x="362309" y="4123426"/>
                </a:cubicBezTo>
                <a:cubicBezTo>
                  <a:pt x="396236" y="4072536"/>
                  <a:pt x="398760" y="4061420"/>
                  <a:pt x="448573" y="4019909"/>
                </a:cubicBezTo>
                <a:cubicBezTo>
                  <a:pt x="464502" y="4006634"/>
                  <a:pt x="483459" y="3997455"/>
                  <a:pt x="500332" y="3985403"/>
                </a:cubicBezTo>
                <a:cubicBezTo>
                  <a:pt x="523731" y="3968690"/>
                  <a:pt x="545944" y="3950358"/>
                  <a:pt x="569343" y="3933645"/>
                </a:cubicBezTo>
                <a:cubicBezTo>
                  <a:pt x="586216" y="3921593"/>
                  <a:pt x="605173" y="3912414"/>
                  <a:pt x="621102" y="3899139"/>
                </a:cubicBezTo>
                <a:cubicBezTo>
                  <a:pt x="639846" y="3883519"/>
                  <a:pt x="651037" y="3858293"/>
                  <a:pt x="672860" y="3847381"/>
                </a:cubicBezTo>
                <a:cubicBezTo>
                  <a:pt x="699088" y="3834267"/>
                  <a:pt x="731037" y="3838554"/>
                  <a:pt x="759124" y="3830128"/>
                </a:cubicBezTo>
                <a:cubicBezTo>
                  <a:pt x="788788" y="3821229"/>
                  <a:pt x="816390" y="3806496"/>
                  <a:pt x="845388" y="3795622"/>
                </a:cubicBezTo>
                <a:cubicBezTo>
                  <a:pt x="906012" y="3772888"/>
                  <a:pt x="909877" y="3775824"/>
                  <a:pt x="983411" y="3761117"/>
                </a:cubicBezTo>
                <a:cubicBezTo>
                  <a:pt x="994913" y="3738113"/>
                  <a:pt x="1001452" y="3711863"/>
                  <a:pt x="1017917" y="3692105"/>
                </a:cubicBezTo>
                <a:cubicBezTo>
                  <a:pt x="1031191" y="3676176"/>
                  <a:pt x="1059605" y="3675726"/>
                  <a:pt x="1069675" y="3657600"/>
                </a:cubicBezTo>
                <a:cubicBezTo>
                  <a:pt x="1170181" y="3476689"/>
                  <a:pt x="1039479" y="3579965"/>
                  <a:pt x="1155939" y="3502324"/>
                </a:cubicBezTo>
                <a:cubicBezTo>
                  <a:pt x="1322716" y="3508075"/>
                  <a:pt x="1489720" y="3509167"/>
                  <a:pt x="1656271" y="3519577"/>
                </a:cubicBezTo>
                <a:cubicBezTo>
                  <a:pt x="1674422" y="3520711"/>
                  <a:pt x="1689869" y="3537786"/>
                  <a:pt x="1708030" y="3536830"/>
                </a:cubicBezTo>
                <a:cubicBezTo>
                  <a:pt x="1800633" y="3531956"/>
                  <a:pt x="1892060" y="3513826"/>
                  <a:pt x="1984075" y="3502324"/>
                </a:cubicBezTo>
                <a:cubicBezTo>
                  <a:pt x="2001328" y="3496573"/>
                  <a:pt x="2019118" y="3492235"/>
                  <a:pt x="2035834" y="3485071"/>
                </a:cubicBezTo>
                <a:cubicBezTo>
                  <a:pt x="2097127" y="3458803"/>
                  <a:pt x="2104621" y="3450715"/>
                  <a:pt x="2156603" y="3416060"/>
                </a:cubicBezTo>
                <a:cubicBezTo>
                  <a:pt x="2212836" y="3247366"/>
                  <a:pt x="2123374" y="3469738"/>
                  <a:pt x="2225615" y="3347049"/>
                </a:cubicBezTo>
                <a:cubicBezTo>
                  <a:pt x="2245441" y="3323257"/>
                  <a:pt x="2243706" y="3287047"/>
                  <a:pt x="2260120" y="3260785"/>
                </a:cubicBezTo>
                <a:cubicBezTo>
                  <a:pt x="2273052" y="3240094"/>
                  <a:pt x="2294626" y="3226279"/>
                  <a:pt x="2311879" y="3209026"/>
                </a:cubicBezTo>
                <a:cubicBezTo>
                  <a:pt x="2306128" y="3059502"/>
                  <a:pt x="2307778" y="2909509"/>
                  <a:pt x="2294626" y="2760453"/>
                </a:cubicBezTo>
                <a:cubicBezTo>
                  <a:pt x="2290458" y="2713213"/>
                  <a:pt x="2272598" y="2668183"/>
                  <a:pt x="2260120" y="2622430"/>
                </a:cubicBezTo>
                <a:cubicBezTo>
                  <a:pt x="2243291" y="2560723"/>
                  <a:pt x="2215660" y="2511278"/>
                  <a:pt x="2191109" y="2449902"/>
                </a:cubicBezTo>
                <a:cubicBezTo>
                  <a:pt x="2184355" y="2433017"/>
                  <a:pt x="2181989" y="2414409"/>
                  <a:pt x="2173856" y="2398143"/>
                </a:cubicBezTo>
                <a:cubicBezTo>
                  <a:pt x="2164583" y="2379597"/>
                  <a:pt x="2148624" y="2364931"/>
                  <a:pt x="2139351" y="2346385"/>
                </a:cubicBezTo>
                <a:cubicBezTo>
                  <a:pt x="2131218" y="2330119"/>
                  <a:pt x="2129262" y="2311342"/>
                  <a:pt x="2122098" y="2294626"/>
                </a:cubicBezTo>
                <a:cubicBezTo>
                  <a:pt x="2111967" y="2270987"/>
                  <a:pt x="2099094" y="2248619"/>
                  <a:pt x="2087592" y="2225615"/>
                </a:cubicBezTo>
                <a:cubicBezTo>
                  <a:pt x="2082091" y="2187108"/>
                  <a:pt x="2062659" y="2044403"/>
                  <a:pt x="2053087" y="2001328"/>
                </a:cubicBezTo>
                <a:cubicBezTo>
                  <a:pt x="2042933" y="1955636"/>
                  <a:pt x="2022424" y="1922751"/>
                  <a:pt x="2001328" y="1880558"/>
                </a:cubicBezTo>
                <a:cubicBezTo>
                  <a:pt x="1995577" y="1851803"/>
                  <a:pt x="1991187" y="1822743"/>
                  <a:pt x="1984075" y="1794294"/>
                </a:cubicBezTo>
                <a:cubicBezTo>
                  <a:pt x="1979664" y="1776651"/>
                  <a:pt x="1966822" y="1760722"/>
                  <a:pt x="1966822" y="1742536"/>
                </a:cubicBezTo>
                <a:cubicBezTo>
                  <a:pt x="1966822" y="1678502"/>
                  <a:pt x="1937036" y="1374964"/>
                  <a:pt x="2001328" y="1224951"/>
                </a:cubicBezTo>
                <a:cubicBezTo>
                  <a:pt x="2011459" y="1201311"/>
                  <a:pt x="2025388" y="1179442"/>
                  <a:pt x="2035834" y="1155939"/>
                </a:cubicBezTo>
                <a:cubicBezTo>
                  <a:pt x="2048412" y="1127639"/>
                  <a:pt x="2059465" y="1098673"/>
                  <a:pt x="2070339" y="1069675"/>
                </a:cubicBezTo>
                <a:cubicBezTo>
                  <a:pt x="2076724" y="1052647"/>
                  <a:pt x="2076231" y="1032118"/>
                  <a:pt x="2087592" y="1017917"/>
                </a:cubicBezTo>
                <a:cubicBezTo>
                  <a:pt x="2100545" y="1001725"/>
                  <a:pt x="2122098" y="994913"/>
                  <a:pt x="2139351" y="983411"/>
                </a:cubicBezTo>
                <a:cubicBezTo>
                  <a:pt x="2156604" y="960407"/>
                  <a:pt x="2174396" y="937799"/>
                  <a:pt x="2191109" y="914400"/>
                </a:cubicBezTo>
                <a:cubicBezTo>
                  <a:pt x="2203161" y="897527"/>
                  <a:pt x="2210953" y="877303"/>
                  <a:pt x="2225615" y="862641"/>
                </a:cubicBezTo>
                <a:cubicBezTo>
                  <a:pt x="2240277" y="847979"/>
                  <a:pt x="2260500" y="840188"/>
                  <a:pt x="2277373" y="828136"/>
                </a:cubicBezTo>
                <a:cubicBezTo>
                  <a:pt x="2368768" y="762854"/>
                  <a:pt x="2314151" y="787122"/>
                  <a:pt x="2398143" y="759124"/>
                </a:cubicBezTo>
                <a:cubicBezTo>
                  <a:pt x="2409645" y="741871"/>
                  <a:pt x="2417987" y="722028"/>
                  <a:pt x="2432649" y="707366"/>
                </a:cubicBezTo>
                <a:cubicBezTo>
                  <a:pt x="2447311" y="692704"/>
                  <a:pt x="2471454" y="689052"/>
                  <a:pt x="2484407" y="672860"/>
                </a:cubicBezTo>
                <a:cubicBezTo>
                  <a:pt x="2579645" y="553812"/>
                  <a:pt x="2405087" y="685484"/>
                  <a:pt x="2553419" y="586596"/>
                </a:cubicBezTo>
                <a:cubicBezTo>
                  <a:pt x="2564921" y="569343"/>
                  <a:pt x="2579756" y="553896"/>
                  <a:pt x="2587924" y="534837"/>
                </a:cubicBezTo>
                <a:cubicBezTo>
                  <a:pt x="2597264" y="513043"/>
                  <a:pt x="2596851" y="488028"/>
                  <a:pt x="2605177" y="465826"/>
                </a:cubicBezTo>
                <a:cubicBezTo>
                  <a:pt x="2614208" y="441745"/>
                  <a:pt x="2628181" y="419819"/>
                  <a:pt x="2639683" y="396815"/>
                </a:cubicBezTo>
                <a:cubicBezTo>
                  <a:pt x="2674168" y="224394"/>
                  <a:pt x="2625845" y="383066"/>
                  <a:pt x="2708694" y="258792"/>
                </a:cubicBezTo>
                <a:cubicBezTo>
                  <a:pt x="2718782" y="243660"/>
                  <a:pt x="2717814" y="223300"/>
                  <a:pt x="2725947" y="207034"/>
                </a:cubicBezTo>
                <a:cubicBezTo>
                  <a:pt x="2754702" y="149524"/>
                  <a:pt x="2760452" y="155276"/>
                  <a:pt x="2812211" y="120770"/>
                </a:cubicBezTo>
                <a:cubicBezTo>
                  <a:pt x="2853850" y="58311"/>
                  <a:pt x="2837444" y="87557"/>
                  <a:pt x="2863970" y="34505"/>
                </a:cubicBezTo>
                <a:lnTo>
                  <a:pt x="2967487" y="0"/>
                </a:lnTo>
                <a:lnTo>
                  <a:pt x="4347713" y="69011"/>
                </a:lnTo>
                <a:lnTo>
                  <a:pt x="4347713" y="7435970"/>
                </a:lnTo>
                <a:lnTo>
                  <a:pt x="759124" y="7453222"/>
                </a:lnTo>
              </a:path>
            </a:pathLst>
          </a:custGeom>
          <a:solidFill>
            <a:srgbClr val="FF010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7826589" y="3556000"/>
            <a:ext cx="3932237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gas" pitchFamily="2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gas" pitchFamily="2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gas" pitchFamily="2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gas" pitchFamily="2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gas" pitchFamily="2" charset="-79"/>
              </a:defRPr>
            </a:lvl5pPr>
            <a:lvl6pPr marL="2286000" indent="0" algn="r" defTabSz="914400" rtl="1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Evaluating in a given space and time the probability to encounter an individual from each sub-population </a:t>
            </a:r>
          </a:p>
          <a:p>
            <a:r>
              <a:rPr lang="en-US" sz="2400" dirty="0" smtClean="0"/>
              <a:t>Defining contacts for each individual based on tracers along the locations </a:t>
            </a:r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7632698" y="594359"/>
            <a:ext cx="3932237" cy="1977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Generation of contact mixing patterns between the sub-populations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9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97202"/>
              </p:ext>
            </p:extLst>
          </p:nvPr>
        </p:nvGraphicFramePr>
        <p:xfrm>
          <a:off x="-1238250" y="-1123950"/>
          <a:ext cx="8324850" cy="927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2571750"/>
            <a:ext cx="3932237" cy="38290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Pluggable apps approach</a:t>
            </a:r>
            <a:endParaRPr lang="he-I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Run </a:t>
            </a:r>
            <a:r>
              <a:rPr lang="en-US" sz="2800" dirty="0" smtClean="0"/>
              <a:t>simulations on fitted data</a:t>
            </a:r>
            <a:r>
              <a:rPr lang="he-IL" sz="2800" dirty="0" smtClean="0"/>
              <a:t> 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Design </a:t>
            </a:r>
            <a:r>
              <a:rPr lang="en-US" sz="2800" dirty="0" smtClean="0"/>
              <a:t>different </a:t>
            </a:r>
            <a:r>
              <a:rPr lang="en-US" sz="2800" dirty="0" smtClean="0"/>
              <a:t>scenarios</a:t>
            </a:r>
            <a:endParaRPr lang="he-IL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Optimize allocation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7632698" y="594359"/>
            <a:ext cx="3932237" cy="1062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Cost Effectiveness Analysis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28600" y="2171700"/>
            <a:ext cx="2724150" cy="272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323850"/>
            <a:ext cx="5212080" cy="895350"/>
          </a:xfrm>
        </p:spPr>
        <p:txBody>
          <a:bodyPr/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1219200"/>
            <a:ext cx="52120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Evidence for reemergence of pertussis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Build transmission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Conduct simulation studies to optimize vaccination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Recommend a new vaccination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62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23850"/>
            <a:ext cx="5212079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Aharoni" panose="02010803020104030203" pitchFamily="2" charset="-79"/>
                <a:ea typeface="+mj-ea"/>
                <a:cs typeface="Agas" pitchFamily="2" charset="-79"/>
              </a:defRPr>
            </a:lvl1pPr>
          </a:lstStyle>
          <a:p>
            <a:pPr algn="ctr"/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592910"/>
            <a:ext cx="5212079" cy="3177380"/>
          </a:xfrm>
        </p:spPr>
        <p:txBody>
          <a:bodyPr>
            <a:noAutofit/>
          </a:bodyPr>
          <a:lstStyle/>
          <a:p>
            <a:pPr algn="ctr"/>
            <a:r>
              <a:rPr lang="he-IL" sz="41300" dirty="0" smtClean="0"/>
              <a:t>?</a:t>
            </a:r>
            <a:endParaRPr lang="en-US" sz="413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1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S-E-I-R </a:t>
            </a:r>
            <a:r>
              <a:rPr lang="en-US" dirty="0"/>
              <a:t>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5E4-A263-4E04-A2D5-0708F7837C6A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800" u="sng" dirty="0" smtClean="0"/>
                  <a:t>Compartments: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𝑆𝑢𝑠𝑐𝑒𝑝𝑡𝑖𝑏𝑙𝑒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𝐸𝑥𝑝𝑜𝑠𝑒𝑑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𝐼𝑛𝑓𝑒𝑐𝑡𝑖𝑜𝑢𝑠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𝑎𝑠𝑦𝑚𝑝𝑡𝑜𝑚𝑎𝑡𝑖𝑐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𝐼𝑛𝑓𝑒𝑐𝑡𝑖𝑜𝑢𝑠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𝑠𝑦𝑚𝑝𝑡𝑜𝑚𝑎𝑡𝑖𝑐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𝑅𝑒𝑐𝑜𝑣𝑒𝑟𝑒𝑑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i="1" dirty="0">
                    <a:latin typeface="Cambria Math" panose="02040503050406030204" pitchFamily="18" charset="0"/>
                  </a:rPr>
                  <a:t> - Vaccinated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3"/>
                <a:stretch>
                  <a:fillRect l="-3629" t="-3067" b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0E18-1FA6-4D7C-B613-195B2F370EA1}" type="datetime1">
              <a:rPr lang="en-US" smtClean="0"/>
              <a:t>1/4/2016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1322031" y="3002327"/>
                <a:ext cx="940844" cy="90376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1" y="3002327"/>
                <a:ext cx="940844" cy="903767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3032419" y="3002327"/>
                <a:ext cx="940844" cy="90376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419" y="3002327"/>
                <a:ext cx="940844" cy="903767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4742807" y="2355588"/>
            <a:ext cx="940844" cy="2198814"/>
            <a:chOff x="4864396" y="2404806"/>
            <a:chExt cx="940844" cy="2198814"/>
          </a:xfrm>
          <a:solidFill>
            <a:srgbClr val="FFCCCC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/>
                <p:cNvSpPr/>
                <p:nvPr/>
              </p:nvSpPr>
              <p:spPr>
                <a:xfrm>
                  <a:off x="4864396" y="3699853"/>
                  <a:ext cx="940844" cy="903767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36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1" name="Oval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396" y="3699853"/>
                  <a:ext cx="940844" cy="903767"/>
                </a:xfrm>
                <a:prstGeom prst="ellipse">
                  <a:avLst/>
                </a:prstGeom>
                <a:blipFill rotWithShape="0">
                  <a:blip r:embed="rId6" cstate="print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/>
                <p:cNvSpPr/>
                <p:nvPr/>
              </p:nvSpPr>
              <p:spPr>
                <a:xfrm>
                  <a:off x="4864396" y="2404806"/>
                  <a:ext cx="940844" cy="903767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36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396" y="2404806"/>
                  <a:ext cx="940844" cy="903767"/>
                </a:xfrm>
                <a:prstGeom prst="ellipse">
                  <a:avLst/>
                </a:prstGeom>
                <a:blipFill rotWithShape="0">
                  <a:blip r:embed="rId7" cstate="print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6453195" y="3007086"/>
                <a:ext cx="940844" cy="90376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195" y="3007086"/>
                <a:ext cx="940844" cy="903767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8" idx="6"/>
            <a:endCxn id="10" idx="2"/>
          </p:cNvCxnSpPr>
          <p:nvPr/>
        </p:nvCxnSpPr>
        <p:spPr>
          <a:xfrm>
            <a:off x="2262875" y="3454211"/>
            <a:ext cx="76954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7"/>
            <a:endCxn id="12" idx="2"/>
          </p:cNvCxnSpPr>
          <p:nvPr/>
        </p:nvCxnSpPr>
        <p:spPr>
          <a:xfrm flipV="1">
            <a:off x="3835480" y="2807472"/>
            <a:ext cx="907327" cy="32720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5"/>
            <a:endCxn id="11" idx="2"/>
          </p:cNvCxnSpPr>
          <p:nvPr/>
        </p:nvCxnSpPr>
        <p:spPr>
          <a:xfrm>
            <a:off x="3835480" y="3773740"/>
            <a:ext cx="907327" cy="32877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14" idx="1"/>
          </p:cNvCxnSpPr>
          <p:nvPr/>
        </p:nvCxnSpPr>
        <p:spPr>
          <a:xfrm>
            <a:off x="5683651" y="2807472"/>
            <a:ext cx="907327" cy="33196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6"/>
            <a:endCxn id="14" idx="3"/>
          </p:cNvCxnSpPr>
          <p:nvPr/>
        </p:nvCxnSpPr>
        <p:spPr>
          <a:xfrm flipV="1">
            <a:off x="5683651" y="3778499"/>
            <a:ext cx="907327" cy="32402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14" idx="0"/>
          </p:cNvCxnSpPr>
          <p:nvPr/>
        </p:nvCxnSpPr>
        <p:spPr>
          <a:xfrm rot="16200000" flipV="1">
            <a:off x="5073549" y="1157018"/>
            <a:ext cx="1218569" cy="2481568"/>
          </a:xfrm>
          <a:prstGeom prst="curvedConnector2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endCxn id="8" idx="0"/>
          </p:cNvCxnSpPr>
          <p:nvPr/>
        </p:nvCxnSpPr>
        <p:spPr>
          <a:xfrm rot="10800000" flipV="1">
            <a:off x="1792454" y="1788517"/>
            <a:ext cx="2649595" cy="1213809"/>
          </a:xfrm>
          <a:prstGeom prst="curved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4758442" y="3005990"/>
                <a:ext cx="940844" cy="903767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42" y="3005990"/>
                <a:ext cx="940844" cy="903767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4756806" y="3002327"/>
                <a:ext cx="940844" cy="903767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806" y="3002327"/>
                <a:ext cx="940844" cy="903767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5699286" y="3457874"/>
            <a:ext cx="762698" cy="47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982052" y="3457874"/>
            <a:ext cx="776390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/>
              <p:cNvSpPr/>
              <p:nvPr/>
            </p:nvSpPr>
            <p:spPr>
              <a:xfrm>
                <a:off x="1359386" y="4683521"/>
                <a:ext cx="940844" cy="90376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4" name="Oval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386" y="4683521"/>
                <a:ext cx="940844" cy="903767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urved Connector 54"/>
          <p:cNvCxnSpPr>
            <a:endCxn id="54" idx="6"/>
          </p:cNvCxnSpPr>
          <p:nvPr/>
        </p:nvCxnSpPr>
        <p:spPr>
          <a:xfrm>
            <a:off x="2300230" y="3664568"/>
            <a:ext cx="12700" cy="1470837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54" idx="2"/>
          </p:cNvCxnSpPr>
          <p:nvPr/>
        </p:nvCxnSpPr>
        <p:spPr>
          <a:xfrm rot="10800000">
            <a:off x="1359386" y="3664569"/>
            <a:ext cx="12700" cy="1470837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807381" y="1986533"/>
                <a:ext cx="58285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4000" baseline="-25000" dirty="0" smtClean="0"/>
                  <a:t>1</a:t>
                </a:r>
                <a:endParaRPr lang="en-US" sz="5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381" y="1986533"/>
                <a:ext cx="582852" cy="811889"/>
              </a:xfrm>
              <a:prstGeom prst="rect">
                <a:avLst/>
              </a:prstGeom>
              <a:blipFill rotWithShape="0">
                <a:blip r:embed="rId12"/>
                <a:stretch>
                  <a:fillRect r="-35789" b="-30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33244" y="3861917"/>
                <a:ext cx="58285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3600" baseline="-25000" dirty="0" smtClean="0"/>
                  <a:t>2</a:t>
                </a:r>
                <a:endParaRPr lang="en-US" sz="5400" baseline="-25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44" y="3861917"/>
                <a:ext cx="582852" cy="811889"/>
              </a:xfrm>
              <a:prstGeom prst="rect">
                <a:avLst/>
              </a:prstGeom>
              <a:blipFill rotWithShape="0">
                <a:blip r:embed="rId13"/>
                <a:stretch>
                  <a:fillRect r="-26042" b="-25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59817" y="2382923"/>
                <a:ext cx="438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5400" i="1"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817" y="2382923"/>
                <a:ext cx="438710" cy="61555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9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00118 -0.09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46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-0.00065 0.094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47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1" grpId="0" animBg="1"/>
      <p:bldP spid="21" grpId="1" animBg="1"/>
      <p:bldP spid="22" grpId="0" animBg="1"/>
      <p:bldP spid="22" grpId="1" animBg="1"/>
      <p:bldP spid="54" grpId="0" animBg="1"/>
      <p:bldP spid="3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Rise of Pertussis in Israel 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 there a real of pertussis in Israel?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8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318217"/>
            <a:ext cx="4938712" cy="554370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dirty="0" smtClean="0"/>
              <a:t>The Epidemiological </a:t>
            </a:r>
            <a:r>
              <a:rPr lang="en-US" sz="3600" dirty="0" err="1" smtClean="0"/>
              <a:t>daTA</a:t>
            </a:r>
            <a:endParaRPr lang="en-US" sz="36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 16 years of </a:t>
            </a:r>
            <a:r>
              <a:rPr lang="en-US" sz="2800" dirty="0"/>
              <a:t>daily records of pertussis incidence </a:t>
            </a:r>
            <a:endParaRPr lang="en-US" sz="2800" dirty="0" smtClean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For each patient, detailed information about 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Age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Place of residence 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Country of birth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Ethnicity 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Laboratory confirmed cases 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Hospitalizations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Vaccination status  </a:t>
            </a:r>
          </a:p>
          <a:p>
            <a:pPr lvl="1" algn="l" rtl="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762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a Model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352B-3499-4787-8C59-D3D3EBB73D8D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832850" y="1828799"/>
            <a:ext cx="3359149" cy="4572001"/>
          </a:xfrm>
        </p:spPr>
        <p:txBody>
          <a:bodyPr/>
          <a:lstStyle/>
          <a:p>
            <a:r>
              <a:rPr lang="en-US" dirty="0" smtClean="0"/>
              <a:t>An obvious trend upwards</a:t>
            </a:r>
          </a:p>
          <a:p>
            <a:r>
              <a:rPr lang="en-US" dirty="0" smtClean="0"/>
              <a:t>4-year periodicity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8832850" cy="5334000"/>
          </a:xfrm>
        </p:spPr>
      </p:pic>
      <p:cxnSp>
        <p:nvCxnSpPr>
          <p:cNvPr id="19" name="Straight Connector 18"/>
          <p:cNvCxnSpPr/>
          <p:nvPr/>
        </p:nvCxnSpPr>
        <p:spPr>
          <a:xfrm flipV="1">
            <a:off x="551543" y="4499429"/>
            <a:ext cx="8040914" cy="165462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02345" y="5747657"/>
            <a:ext cx="7990112" cy="55880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-5771913" y="1828799"/>
                <a:ext cx="5302221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1913" y="1828799"/>
                <a:ext cx="5302221" cy="9251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20" y="1769158"/>
            <a:ext cx="5303980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a Model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352B-3499-4787-8C59-D3D3EBB73D8D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832850" y="1828799"/>
            <a:ext cx="3359149" cy="4572001"/>
          </a:xfrm>
        </p:spPr>
        <p:txBody>
          <a:bodyPr/>
          <a:lstStyle/>
          <a:p>
            <a:r>
              <a:rPr lang="en-US" dirty="0" smtClean="0"/>
              <a:t>An obvious trend upwards</a:t>
            </a:r>
          </a:p>
          <a:p>
            <a:r>
              <a:rPr lang="en-US" dirty="0" smtClean="0"/>
              <a:t>4-year periodicity</a:t>
            </a:r>
          </a:p>
          <a:p>
            <a:r>
              <a:rPr lang="en-US" dirty="0"/>
              <a:t>Rise predicted to start </a:t>
            </a:r>
            <a:r>
              <a:rPr lang="en-US" dirty="0" smtClean="0"/>
              <a:t>201</a:t>
            </a:r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dirty="0"/>
              <a:t>with a peak predicted for early 2016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760"/>
            <a:ext cx="8832850" cy="5349240"/>
          </a:xfrm>
        </p:spPr>
      </p:pic>
    </p:spTree>
    <p:extLst>
      <p:ext uri="{BB962C8B-B14F-4D97-AF65-F5344CB8AC3E}">
        <p14:creationId xmlns:p14="http://schemas.microsoft.com/office/powerpoint/2010/main" val="88422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a Model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352B-3499-4787-8C59-D3D3EBB73D8D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832850" y="1828799"/>
            <a:ext cx="3359149" cy="4572001"/>
          </a:xfrm>
        </p:spPr>
        <p:txBody>
          <a:bodyPr/>
          <a:lstStyle/>
          <a:p>
            <a:r>
              <a:rPr lang="en-US" dirty="0" smtClean="0"/>
              <a:t>An obvious trend upwards</a:t>
            </a:r>
          </a:p>
          <a:p>
            <a:r>
              <a:rPr lang="en-US" dirty="0" smtClean="0"/>
              <a:t>4-year periodicity</a:t>
            </a:r>
          </a:p>
          <a:p>
            <a:r>
              <a:rPr lang="en-US" dirty="0" smtClean="0"/>
              <a:t>Rise predicted to start 2015 with a peak </a:t>
            </a:r>
            <a:r>
              <a:rPr lang="en-US" dirty="0"/>
              <a:t>predicted for early </a:t>
            </a:r>
            <a:r>
              <a:rPr lang="en-US" dirty="0" smtClean="0"/>
              <a:t>2016</a:t>
            </a:r>
          </a:p>
          <a:p>
            <a:r>
              <a:rPr lang="en-US" dirty="0" smtClean="0"/>
              <a:t>Compared against new data</a:t>
            </a:r>
            <a:endParaRPr lang="en-US" dirty="0"/>
          </a:p>
          <a:p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514"/>
            <a:ext cx="8832850" cy="5319486"/>
          </a:xfrm>
        </p:spPr>
      </p:pic>
    </p:spTree>
    <p:extLst>
      <p:ext uri="{BB962C8B-B14F-4D97-AF65-F5344CB8AC3E}">
        <p14:creationId xmlns:p14="http://schemas.microsoft.com/office/powerpoint/2010/main" val="22740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Trends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0" y="1504950"/>
            <a:ext cx="8252969" cy="535305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There is no correlation between the number of tests and proportion of positive cases </a:t>
            </a:r>
          </a:p>
        </p:txBody>
      </p:sp>
    </p:spTree>
    <p:extLst>
      <p:ext uri="{BB962C8B-B14F-4D97-AF65-F5344CB8AC3E}">
        <p14:creationId xmlns:p14="http://schemas.microsoft.com/office/powerpoint/2010/main" val="99779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uation*}&#10;\begin{array}{ll}&#10;\displaystyle \frac{dS}{dt} =&amp; - \beta S(t) I(t) \\ \\&#10;\displaystyle \frac{dI}{dt} =&amp; \beta S(t) I(t) - \gamma I(t) \\ \\&#10;\displaystyle \frac{dR}{dt} =&amp; \gamma I(t) &#10;\end{array}&#10;\end{equation*}&#10;&#10;&#10;&#10;\end{document}"/>
  <p:tag name="IGUANATEXSIZE" val="20"/>
</p:tagLst>
</file>

<file path=ppt/theme/theme1.xml><?xml version="1.0" encoding="utf-8"?>
<a:theme xmlns:a="http://schemas.openxmlformats.org/drawingml/2006/main" name="ThemePertussis1506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Custom 1">
      <a:majorFont>
        <a:latin typeface="Franklin Gothic Medium"/>
        <a:ea typeface=""/>
        <a:cs typeface="Agas"/>
      </a:majorFont>
      <a:minorFont>
        <a:latin typeface="Franklin Gothic Medium"/>
        <a:ea typeface=""/>
        <a:cs typeface="ArbelMF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Pertussis1506" id="{A39109F5-E325-48E7-9043-A44A76E47CAE}" vid="{7C47A573-1CE4-4FBE-AC09-F170EF501D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dicalHealth">
    <a:dk1>
      <a:sysClr val="windowText" lastClr="000000"/>
    </a:dk1>
    <a:lt1>
      <a:sysClr val="window" lastClr="FFFFFF"/>
    </a:lt1>
    <a:dk2>
      <a:srgbClr val="656367"/>
    </a:dk2>
    <a:lt2>
      <a:srgbClr val="F2F2F2"/>
    </a:lt2>
    <a:accent1>
      <a:srgbClr val="B82D2F"/>
    </a:accent1>
    <a:accent2>
      <a:srgbClr val="333333"/>
    </a:accent2>
    <a:accent3>
      <a:srgbClr val="2B4A63"/>
    </a:accent3>
    <a:accent4>
      <a:srgbClr val="445E45"/>
    </a:accent4>
    <a:accent5>
      <a:srgbClr val="5A3A64"/>
    </a:accent5>
    <a:accent6>
      <a:srgbClr val="DB8526"/>
    </a:accent6>
    <a:hlink>
      <a:srgbClr val="164E6E"/>
    </a:hlink>
    <a:folHlink>
      <a:srgbClr val="667F6D"/>
    </a:folHlink>
  </a:clrScheme>
</a:themeOverride>
</file>

<file path=ppt/theme/themeOverride2.xml><?xml version="1.0" encoding="utf-8"?>
<a:themeOverride xmlns:a="http://schemas.openxmlformats.org/drawingml/2006/main">
  <a:clrScheme name="MedicalHealth">
    <a:dk1>
      <a:sysClr val="windowText" lastClr="000000"/>
    </a:dk1>
    <a:lt1>
      <a:sysClr val="window" lastClr="FFFFFF"/>
    </a:lt1>
    <a:dk2>
      <a:srgbClr val="656367"/>
    </a:dk2>
    <a:lt2>
      <a:srgbClr val="F2F2F2"/>
    </a:lt2>
    <a:accent1>
      <a:srgbClr val="B82D2F"/>
    </a:accent1>
    <a:accent2>
      <a:srgbClr val="333333"/>
    </a:accent2>
    <a:accent3>
      <a:srgbClr val="2B4A63"/>
    </a:accent3>
    <a:accent4>
      <a:srgbClr val="445E45"/>
    </a:accent4>
    <a:accent5>
      <a:srgbClr val="5A3A64"/>
    </a:accent5>
    <a:accent6>
      <a:srgbClr val="DB8526"/>
    </a:accent6>
    <a:hlink>
      <a:srgbClr val="164E6E"/>
    </a:hlink>
    <a:folHlink>
      <a:srgbClr val="667F6D"/>
    </a:folHlink>
  </a:clrScheme>
</a:themeOverride>
</file>

<file path=ppt/theme/themeOverride3.xml><?xml version="1.0" encoding="utf-8"?>
<a:themeOverride xmlns:a="http://schemas.openxmlformats.org/drawingml/2006/main">
  <a:clrScheme name="MedicalHealth">
    <a:dk1>
      <a:sysClr val="windowText" lastClr="000000"/>
    </a:dk1>
    <a:lt1>
      <a:sysClr val="window" lastClr="FFFFFF"/>
    </a:lt1>
    <a:dk2>
      <a:srgbClr val="656367"/>
    </a:dk2>
    <a:lt2>
      <a:srgbClr val="F2F2F2"/>
    </a:lt2>
    <a:accent1>
      <a:srgbClr val="B82D2F"/>
    </a:accent1>
    <a:accent2>
      <a:srgbClr val="333333"/>
    </a:accent2>
    <a:accent3>
      <a:srgbClr val="2B4A63"/>
    </a:accent3>
    <a:accent4>
      <a:srgbClr val="445E45"/>
    </a:accent4>
    <a:accent5>
      <a:srgbClr val="5A3A64"/>
    </a:accent5>
    <a:accent6>
      <a:srgbClr val="DB8526"/>
    </a:accent6>
    <a:hlink>
      <a:srgbClr val="164E6E"/>
    </a:hlink>
    <a:folHlink>
      <a:srgbClr val="667F6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15661</TotalTime>
  <Words>724</Words>
  <Application>Microsoft Office PowerPoint</Application>
  <PresentationFormat>Widescreen</PresentationFormat>
  <Paragraphs>216</Paragraphs>
  <Slides>35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Agas</vt:lpstr>
      <vt:lpstr>Aharoni</vt:lpstr>
      <vt:lpstr>ArbelMF</vt:lpstr>
      <vt:lpstr>Arial</vt:lpstr>
      <vt:lpstr>Calibri</vt:lpstr>
      <vt:lpstr>Cambria Math</vt:lpstr>
      <vt:lpstr>Franklin Gothic Medium</vt:lpstr>
      <vt:lpstr>Times New Roman</vt:lpstr>
      <vt:lpstr>Wingdings</vt:lpstr>
      <vt:lpstr>ThemePertussis1506</vt:lpstr>
      <vt:lpstr>Optimizing Vaccination Allocation for Pertussis</vt:lpstr>
      <vt:lpstr> Alarming Trend in Cases</vt:lpstr>
      <vt:lpstr>Alarming Reemerging Trend in Cases</vt:lpstr>
      <vt:lpstr>Rise of Pertussis in Israel </vt:lpstr>
      <vt:lpstr>PowerPoint Presentation</vt:lpstr>
      <vt:lpstr>Fit a Model</vt:lpstr>
      <vt:lpstr>Fit a Model</vt:lpstr>
      <vt:lpstr>Fit a Model</vt:lpstr>
      <vt:lpstr>Overall Trends</vt:lpstr>
      <vt:lpstr>Overall Trends</vt:lpstr>
      <vt:lpstr>Overall Trends</vt:lpstr>
      <vt:lpstr>Overall Trends</vt:lpstr>
      <vt:lpstr>Short-Time Fourier-Transform</vt:lpstr>
      <vt:lpstr>Optimizing Vaccination Policy</vt:lpstr>
      <vt:lpstr>Epidemiology 101</vt:lpstr>
      <vt:lpstr>S-I-R Model</vt:lpstr>
      <vt:lpstr>Population Model</vt:lpstr>
      <vt:lpstr>Population Model</vt:lpstr>
      <vt:lpstr>PowerPoint Presentation</vt:lpstr>
      <vt:lpstr>All</vt:lpstr>
      <vt:lpstr>Arabs</vt:lpstr>
      <vt:lpstr>Orthodox Jews</vt:lpstr>
      <vt:lpstr>Full Transmission Model</vt:lpstr>
      <vt:lpstr>Mixing Patterns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?</vt:lpstr>
      <vt:lpstr>S-E-I-R Model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 Gertler</dc:creator>
  <cp:lastModifiedBy>Dean Langsam</cp:lastModifiedBy>
  <cp:revision>536</cp:revision>
  <dcterms:created xsi:type="dcterms:W3CDTF">2015-03-13T15:37:16Z</dcterms:created>
  <dcterms:modified xsi:type="dcterms:W3CDTF">2016-01-04T21:22:25Z</dcterms:modified>
</cp:coreProperties>
</file>